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42"/>
  </p:notesMasterIdLst>
  <p:sldIdLst>
    <p:sldId id="256" r:id="rId2"/>
    <p:sldId id="276" r:id="rId3"/>
    <p:sldId id="264" r:id="rId4"/>
    <p:sldId id="272" r:id="rId5"/>
    <p:sldId id="273" r:id="rId6"/>
    <p:sldId id="274" r:id="rId7"/>
    <p:sldId id="275" r:id="rId8"/>
    <p:sldId id="302" r:id="rId9"/>
    <p:sldId id="292" r:id="rId10"/>
    <p:sldId id="293" r:id="rId11"/>
    <p:sldId id="303" r:id="rId12"/>
    <p:sldId id="295" r:id="rId13"/>
    <p:sldId id="304" r:id="rId14"/>
    <p:sldId id="294" r:id="rId15"/>
    <p:sldId id="266" r:id="rId16"/>
    <p:sldId id="278" r:id="rId17"/>
    <p:sldId id="277" r:id="rId18"/>
    <p:sldId id="279" r:id="rId19"/>
    <p:sldId id="282" r:id="rId20"/>
    <p:sldId id="281" r:id="rId21"/>
    <p:sldId id="283" r:id="rId22"/>
    <p:sldId id="284" r:id="rId23"/>
    <p:sldId id="286" r:id="rId24"/>
    <p:sldId id="285" r:id="rId25"/>
    <p:sldId id="287" r:id="rId26"/>
    <p:sldId id="290" r:id="rId27"/>
    <p:sldId id="288" r:id="rId28"/>
    <p:sldId id="289" r:id="rId29"/>
    <p:sldId id="291" r:id="rId30"/>
    <p:sldId id="265" r:id="rId31"/>
    <p:sldId id="296" r:id="rId32"/>
    <p:sldId id="297" r:id="rId33"/>
    <p:sldId id="299" r:id="rId34"/>
    <p:sldId id="298" r:id="rId35"/>
    <p:sldId id="267" r:id="rId36"/>
    <p:sldId id="300" r:id="rId37"/>
    <p:sldId id="259" r:id="rId38"/>
    <p:sldId id="301" r:id="rId39"/>
    <p:sldId id="258" r:id="rId40"/>
    <p:sldId id="271" r:id="rId4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9290" autoAdjust="0"/>
  </p:normalViewPr>
  <p:slideViewPr>
    <p:cSldViewPr snapToGrid="0">
      <p:cViewPr>
        <p:scale>
          <a:sx n="75" d="100"/>
          <a:sy n="75" d="100"/>
        </p:scale>
        <p:origin x="1896" y="6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E41A5A-7BF4-45A8-907F-E941D6993EFF}" type="datetimeFigureOut">
              <a:rPr lang="ko-KR" altLang="en-US" smtClean="0"/>
              <a:t>2023-06-22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206B4F-5D83-45C8-BEC4-32009ED393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8622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="1" dirty="0" smtClean="0">
                <a:effectLst/>
              </a:rPr>
              <a:t>ALI/ARDS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06B4F-5D83-45C8-BEC4-32009ED39321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450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ventilatory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ratio is a simple bedside index that can be calculated using routinely measured respiratory variables and is a measure of impaired ventilation.</a:t>
            </a:r>
          </a:p>
          <a:p>
            <a:endParaRPr lang="en-US" altLang="ko-K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Ventilatory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ratio correlates well with </a:t>
            </a: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</a:t>
            </a:r>
            <a:r>
              <a:rPr lang="en-US" altLang="ko-KR" sz="1200" b="0" i="0" kern="1200" cap="small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</a:t>
            </a:r>
            <a:r>
              <a:rPr lang="en-US" altLang="ko-KR" sz="1200" b="0" i="0" kern="1200" cap="small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in ARDS, and higher values at baseline are associated with increased risk of adverse outcomes. 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06B4F-5D83-45C8-BEC4-32009ED39321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00562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="1" dirty="0" smtClean="0">
                <a:effectLst/>
              </a:rPr>
              <a:t>PAH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06B4F-5D83-45C8-BEC4-32009ED39321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82127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European Heart Journal (2022) 43, 3618–3731</a:t>
            </a:r>
          </a:p>
          <a:p>
            <a:r>
              <a:rPr lang="en-US" altLang="ko-KR" dirty="0" smtClean="0"/>
              <a:t>2022 ESC/ERS Guidelines for the diagnosis and treatment of pulmonary hypertension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06B4F-5D83-45C8-BEC4-32009ED39321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14301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06B4F-5D83-45C8-BEC4-32009ED39321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22611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587500" y="1006475"/>
            <a:ext cx="4595813" cy="34480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4098" name="Text Box 2"/>
          <p:cNvSpPr txBox="1">
            <a:spLocks noChangeArrowheads="1"/>
          </p:cNvSpPr>
          <p:nvPr>
            <p:ph type="body"/>
          </p:nvPr>
        </p:nvSpPr>
        <p:spPr bwMode="auto">
          <a:xfrm>
            <a:off x="1185863" y="4787900"/>
            <a:ext cx="5407025" cy="38258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85725" indent="-85725" eaLnBrk="1">
              <a:lnSpc>
                <a:spcPct val="93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GB" altLang="ko-KR">
                <a:latin typeface="Arial" panose="020B0604020202020204" pitchFamily="34" charset="0"/>
                <a:cs typeface="msgothic" charset="0"/>
              </a:rPr>
              <a:t>Timeline of approval of therapies for pulmonary arterial hypertension. Therapies that are approved in the USA and/or European Union (EU) are included, positioned on the timeline based on the first date of their approval in either USA [2–4] or EU [5]. Therapies are administered orally unless otherwise indicated. ERA: endothelin receptor antagonist; PDE-5i: phosphodiesterase-5 inhibitor; sGC: soluble guanylate cyclase; inh: inhaled. </a:t>
            </a:r>
            <a:r>
              <a:rPr lang="en-GB" altLang="ko-KR" baseline="33000">
                <a:latin typeface="Arial" panose="020B0604020202020204" pitchFamily="34" charset="0"/>
                <a:cs typeface="msgothic" charset="0"/>
              </a:rPr>
              <a:t>#</a:t>
            </a:r>
            <a:r>
              <a:rPr lang="en-GB" altLang="ko-KR">
                <a:latin typeface="Arial" panose="020B0604020202020204" pitchFamily="34" charset="0"/>
                <a:cs typeface="msgothic" charset="0"/>
              </a:rPr>
              <a:t>: not approved in the EU.</a:t>
            </a:r>
          </a:p>
        </p:txBody>
      </p:sp>
    </p:spTree>
    <p:extLst>
      <p:ext uri="{BB962C8B-B14F-4D97-AF65-F5344CB8AC3E}">
        <p14:creationId xmlns:p14="http://schemas.microsoft.com/office/powerpoint/2010/main" val="28908188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06B4F-5D83-45C8-BEC4-32009ED39321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60162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 </a:t>
            </a: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Engl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 Med 2023; 388:1478-1490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06B4F-5D83-45C8-BEC4-32009ED39321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29719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PPEI, a combination of persistent or worsening clinical, functional, biochemical, and imaging parameters during follow-up.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06B4F-5D83-45C8-BEC4-32009ED39321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27514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patients with inoperable CTEPH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06B4F-5D83-45C8-BEC4-32009ED39321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29323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Am J </a:t>
            </a:r>
            <a:r>
              <a:rPr lang="en-US" altLang="ko-KR" dirty="0" err="1" smtClean="0"/>
              <a:t>Respir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Crit</a:t>
            </a:r>
            <a:r>
              <a:rPr lang="en-US" altLang="ko-KR" dirty="0" smtClean="0"/>
              <a:t> Care Med Vol 205, </a:t>
            </a:r>
            <a:r>
              <a:rPr lang="en-US" altLang="ko-KR" dirty="0" err="1" smtClean="0"/>
              <a:t>Iss</a:t>
            </a:r>
            <a:r>
              <a:rPr lang="en-US" altLang="ko-KR" dirty="0" smtClean="0"/>
              <a:t> 9, pp e18–e47, May 1, 2022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06B4F-5D83-45C8-BEC4-32009ED39321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95114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Lancet 2022; 400: 1157–70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06B4F-5D83-45C8-BEC4-32009ED39321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973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err="1" smtClean="0"/>
              <a:t>Pirfenidone</a:t>
            </a:r>
            <a:r>
              <a:rPr lang="en-US" altLang="ko-KR" dirty="0" smtClean="0"/>
              <a:t> group (n=63) Placebo group (n=60)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06B4F-5D83-45C8-BEC4-32009ED39321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80627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primary endpoint was rate of change in forced vital capacity (FVC) at 24 weeks compared with baseline,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06B4F-5D83-45C8-BEC4-32009ED39321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90477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The primary outcome was a composite of Covid-19–related hospitalization (or referral to a tertiary hospital) or </a:t>
            </a:r>
            <a:r>
              <a:rPr lang="en-US" altLang="ko-KR" dirty="0" err="1" smtClean="0"/>
              <a:t>admission</a:t>
            </a:r>
            <a:r>
              <a:rPr lang="en-US" altLang="ko-KR" dirty="0" smtClean="0"/>
              <a:t> to an emergency department (ED) (observation for &gt;6 hours) within 28 days after randomization.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06B4F-5D83-45C8-BEC4-32009ED39321}" type="slidenum">
              <a:rPr lang="ko-KR" altLang="en-US" smtClean="0"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49394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Am J </a:t>
            </a:r>
            <a:r>
              <a:rPr lang="en-US" altLang="ko-KR" dirty="0" err="1" smtClean="0"/>
              <a:t>Respir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Crit</a:t>
            </a:r>
            <a:r>
              <a:rPr lang="en-US" altLang="ko-KR" dirty="0" smtClean="0"/>
              <a:t> Care Med 2016; 193: 52–59.</a:t>
            </a:r>
          </a:p>
          <a:p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Chest. 2007 Aug;132(2):410-7.</a:t>
            </a:r>
            <a:endParaRPr lang="en-US" altLang="ko-KR" dirty="0" smtClean="0"/>
          </a:p>
          <a:p>
            <a:r>
              <a:rPr lang="en-US" altLang="ko-KR" dirty="0" smtClean="0"/>
              <a:t>Am J </a:t>
            </a:r>
            <a:r>
              <a:rPr lang="en-US" altLang="ko-KR" dirty="0" err="1" smtClean="0"/>
              <a:t>Respir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Crit</a:t>
            </a:r>
            <a:r>
              <a:rPr lang="en-US" altLang="ko-KR" dirty="0" smtClean="0"/>
              <a:t> Care Med 2021; 203: 1449–51.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06B4F-5D83-45C8-BEC4-32009ED39321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88445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Lancet </a:t>
            </a:r>
            <a:r>
              <a:rPr lang="en-US" altLang="ko-KR" dirty="0" err="1" smtClean="0"/>
              <a:t>Respir</a:t>
            </a:r>
            <a:r>
              <a:rPr lang="en-US" altLang="ko-KR" dirty="0" smtClean="0"/>
              <a:t> Med 2021; 9: 933–36</a:t>
            </a:r>
          </a:p>
          <a:p>
            <a:r>
              <a:rPr lang="fr-FR" altLang="ko-KR" dirty="0" smtClean="0"/>
              <a:t>Eur Respir J 2020; 2003317.</a:t>
            </a:r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06B4F-5D83-45C8-BEC4-32009ED39321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72707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JAMA, June 20, 2012—Vol 307, No. 23</a:t>
            </a:r>
            <a:endParaRPr lang="pt-BR" altLang="ko-KR" dirty="0" smtClean="0"/>
          </a:p>
          <a:p>
            <a:r>
              <a:rPr lang="pt-BR" altLang="ko-KR" dirty="0" smtClean="0"/>
              <a:t>Am J Respir Crit Care Med 2023;207:A6229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06B4F-5D83-45C8-BEC4-32009ED39321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83105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="1" dirty="0" smtClean="0">
                <a:effectLst/>
              </a:rPr>
              <a:t>ALI/ARDS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06B4F-5D83-45C8-BEC4-32009ED39321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50079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dark skin pigmentation results in overestimation of arterial oxygen saturation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06B4F-5D83-45C8-BEC4-32009ED39321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72699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="1" dirty="0" smtClean="0">
                <a:effectLst/>
              </a:rPr>
              <a:t>ALI/ARDS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06B4F-5D83-45C8-BEC4-32009ED39321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08182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="1" dirty="0" smtClean="0">
                <a:effectLst/>
              </a:rPr>
              <a:t>ALI/ARDS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06B4F-5D83-45C8-BEC4-32009ED39321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6681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E754-50CA-4C28-A591-26C608D4964A}" type="datetimeFigureOut">
              <a:rPr lang="ko-KR" altLang="en-US" smtClean="0"/>
              <a:t>2023-06-22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9039E-A9FF-4F7A-A615-B9A176B998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2420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파노라마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E754-50CA-4C28-A591-26C608D4964A}" type="datetimeFigureOut">
              <a:rPr lang="ko-KR" altLang="en-US" smtClean="0"/>
              <a:t>2023-06-22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9039E-A9FF-4F7A-A615-B9A176B998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9296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E754-50CA-4C28-A591-26C608D4964A}" type="datetimeFigureOut">
              <a:rPr lang="ko-KR" altLang="en-US" smtClean="0"/>
              <a:t>2023-06-22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9039E-A9FF-4F7A-A615-B9A176B998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3293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E754-50CA-4C28-A591-26C608D4964A}" type="datetimeFigureOut">
              <a:rPr lang="ko-KR" altLang="en-US" smtClean="0"/>
              <a:t>2023-06-22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9039E-A9FF-4F7A-A615-B9A176B998C8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376782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E754-50CA-4C28-A591-26C608D4964A}" type="datetimeFigureOut">
              <a:rPr lang="ko-KR" altLang="en-US" smtClean="0"/>
              <a:t>2023-06-22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9039E-A9FF-4F7A-A615-B9A176B998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59167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E754-50CA-4C28-A591-26C608D4964A}" type="datetimeFigureOut">
              <a:rPr lang="ko-KR" altLang="en-US" smtClean="0"/>
              <a:t>2023-06-22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9039E-A9FF-4F7A-A615-B9A176B998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4798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그림 열 3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E754-50CA-4C28-A591-26C608D4964A}" type="datetimeFigureOut">
              <a:rPr lang="ko-KR" altLang="en-US" smtClean="0"/>
              <a:t>2023-06-22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9039E-A9FF-4F7A-A615-B9A176B998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69697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E754-50CA-4C28-A591-26C608D4964A}" type="datetimeFigureOut">
              <a:rPr lang="ko-KR" altLang="en-US" smtClean="0"/>
              <a:t>2023-06-22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9039E-A9FF-4F7A-A615-B9A176B998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52179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E754-50CA-4C28-A591-26C608D4964A}" type="datetimeFigureOut">
              <a:rPr lang="ko-KR" altLang="en-US" smtClean="0"/>
              <a:t>2023-06-22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9039E-A9FF-4F7A-A615-B9A176B998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6332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E754-50CA-4C28-A591-26C608D4964A}" type="datetimeFigureOut">
              <a:rPr lang="ko-KR" altLang="en-US" smtClean="0"/>
              <a:t>2023-06-22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9039E-A9FF-4F7A-A615-B9A176B998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5347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E754-50CA-4C28-A591-26C608D4964A}" type="datetimeFigureOut">
              <a:rPr lang="ko-KR" altLang="en-US" smtClean="0"/>
              <a:t>2023-06-22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9039E-A9FF-4F7A-A615-B9A176B998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4858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E754-50CA-4C28-A591-26C608D4964A}" type="datetimeFigureOut">
              <a:rPr lang="ko-KR" altLang="en-US" smtClean="0"/>
              <a:t>2023-06-22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9039E-A9FF-4F7A-A615-B9A176B998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1870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E754-50CA-4C28-A591-26C608D4964A}" type="datetimeFigureOut">
              <a:rPr lang="ko-KR" altLang="en-US" smtClean="0"/>
              <a:t>2023-06-22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9039E-A9FF-4F7A-A615-B9A176B998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6205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E754-50CA-4C28-A591-26C608D4964A}" type="datetimeFigureOut">
              <a:rPr lang="ko-KR" altLang="en-US" smtClean="0"/>
              <a:t>2023-06-22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9039E-A9FF-4F7A-A615-B9A176B998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0358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E754-50CA-4C28-A591-26C608D4964A}" type="datetimeFigureOut">
              <a:rPr lang="ko-KR" altLang="en-US" smtClean="0"/>
              <a:t>2023-06-22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9039E-A9FF-4F7A-A615-B9A176B998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3321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E754-50CA-4C28-A591-26C608D4964A}" type="datetimeFigureOut">
              <a:rPr lang="ko-KR" altLang="en-US" smtClean="0"/>
              <a:t>2023-06-22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9039E-A9FF-4F7A-A615-B9A176B998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3445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E754-50CA-4C28-A591-26C608D4964A}" type="datetimeFigureOut">
              <a:rPr lang="ko-KR" altLang="en-US" smtClean="0"/>
              <a:t>2023-06-22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9039E-A9FF-4F7A-A615-B9A176B998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2010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76AE754-50CA-4C28-A591-26C608D4964A}" type="datetimeFigureOut">
              <a:rPr lang="ko-KR" altLang="en-US" smtClean="0"/>
              <a:t>2023-06-22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56D9039E-A9FF-4F7A-A615-B9A176B998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50351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ctr" defTabSz="457200" rtl="0" eaLnBrk="1" latinLnBrk="1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1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1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1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1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1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1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1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1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1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Clinical Year in Review </a:t>
            </a:r>
            <a:br>
              <a:rPr lang="en-US" altLang="ko-KR" dirty="0" smtClean="0"/>
            </a:br>
            <a:r>
              <a:rPr lang="en-US" altLang="ko-KR" dirty="0" smtClean="0"/>
              <a:t>at ATS 2023 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altLang="ko-KR" dirty="0" smtClean="0"/>
          </a:p>
          <a:p>
            <a:r>
              <a:rPr lang="ko-KR" altLang="en-US" dirty="0" smtClean="0"/>
              <a:t>강사 기민서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77282" y="177282"/>
            <a:ext cx="3163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2023-06-22 In-depth </a:t>
            </a:r>
            <a:r>
              <a:rPr lang="en-US" altLang="ko-KR" dirty="0"/>
              <a:t>Review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8250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548" y="1397837"/>
            <a:ext cx="4062194" cy="3866323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684" y="5407910"/>
            <a:ext cx="5116765" cy="1392236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91" y="113018"/>
            <a:ext cx="5240058" cy="1225258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6673110" y="-402754"/>
            <a:ext cx="3774073" cy="7467503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4904412" y="2777186"/>
            <a:ext cx="7287588" cy="34766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5879079" y="5153396"/>
            <a:ext cx="578219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ko-K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ko-KR" dirty="0" smtClean="0"/>
              <a:t>Available data suggest that high-normal </a:t>
            </a:r>
            <a:r>
              <a:rPr lang="en-US" altLang="ko-KR" dirty="0"/>
              <a:t>target </a:t>
            </a:r>
            <a:r>
              <a:rPr lang="en-US" altLang="ko-KR" dirty="0" smtClean="0"/>
              <a:t>ranges can be safe in ARDS (this might be </a:t>
            </a:r>
            <a:r>
              <a:rPr lang="en-US" altLang="ko-KR" dirty="0" err="1" smtClean="0"/>
              <a:t>particulary</a:t>
            </a:r>
            <a:r>
              <a:rPr lang="en-US" altLang="ko-KR" dirty="0" smtClean="0"/>
              <a:t> important in patients with darker skin pigmentation).</a:t>
            </a:r>
            <a:endParaRPr lang="en-US" altLang="ko-KR" dirty="0"/>
          </a:p>
          <a:p>
            <a:endParaRPr lang="en-US" altLang="ko-K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ko-KR" dirty="0" smtClean="0"/>
              <a:t>Stay </a:t>
            </a:r>
            <a:r>
              <a:rPr lang="en-US" altLang="ko-KR" dirty="0"/>
              <a:t>tuned for MEGA-ROX (n=40,000)</a:t>
            </a:r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9089972" y="113018"/>
            <a:ext cx="40480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N </a:t>
            </a:r>
            <a:r>
              <a:rPr lang="en-US" altLang="ko-KR" sz="1400" dirty="0" err="1"/>
              <a:t>Engl</a:t>
            </a:r>
            <a:r>
              <a:rPr lang="en-US" altLang="ko-KR" sz="1400" dirty="0"/>
              <a:t> J Med 2022; 387:1759-1769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16019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b="1" dirty="0" smtClean="0">
                <a:effectLst/>
              </a:rPr>
              <a:t>ALI/ARDS</a:t>
            </a:r>
            <a:r>
              <a:rPr lang="en-US" altLang="ko-KR" b="1" dirty="0">
                <a:effectLst/>
              </a:rPr>
              <a:t> 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913795" y="1737400"/>
            <a:ext cx="10353762" cy="4058751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altLang="ko-KR" dirty="0" smtClean="0">
                <a:effectLst/>
              </a:rPr>
              <a:t>A </a:t>
            </a:r>
            <a:r>
              <a:rPr lang="en-US" altLang="ko-KR" dirty="0">
                <a:effectLst/>
              </a:rPr>
              <a:t>New Global Definition of </a:t>
            </a:r>
            <a:r>
              <a:rPr lang="en-US" altLang="ko-KR" dirty="0" smtClean="0">
                <a:effectLst/>
              </a:rPr>
              <a:t>ARDS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dirty="0" smtClean="0"/>
              <a:t>O2 saturation targets: </a:t>
            </a:r>
            <a:r>
              <a:rPr lang="en-US" altLang="ko-KR" dirty="0">
                <a:effectLst/>
              </a:rPr>
              <a:t>high-normal target may be safe in </a:t>
            </a:r>
            <a:r>
              <a:rPr lang="en-US" altLang="ko-KR" dirty="0" smtClean="0">
                <a:effectLst/>
              </a:rPr>
              <a:t>ARDS.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rgbClr val="FFFF00"/>
                </a:solidFill>
                <a:effectLst/>
              </a:rPr>
              <a:t>L</a:t>
            </a:r>
            <a:r>
              <a:rPr lang="en-US" altLang="ko-KR" dirty="0" smtClean="0">
                <a:solidFill>
                  <a:srgbClr val="FFFF00"/>
                </a:solidFill>
                <a:effectLst/>
              </a:rPr>
              <a:t>ongitudinal </a:t>
            </a:r>
            <a:r>
              <a:rPr lang="en-US" altLang="ko-KR" dirty="0">
                <a:solidFill>
                  <a:srgbClr val="FFFF00"/>
                </a:solidFill>
                <a:effectLst/>
              </a:rPr>
              <a:t>phenotypes for </a:t>
            </a:r>
            <a:r>
              <a:rPr lang="en-US" altLang="ko-KR" dirty="0" smtClean="0">
                <a:solidFill>
                  <a:srgbClr val="FFFF00"/>
                </a:solidFill>
                <a:effectLst/>
              </a:rPr>
              <a:t>ARDS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dirty="0" err="1" smtClean="0">
                <a:effectLst/>
              </a:rPr>
              <a:t>Ventilratory</a:t>
            </a:r>
            <a:r>
              <a:rPr lang="en-US" altLang="ko-KR" dirty="0" smtClean="0">
                <a:effectLst/>
              </a:rPr>
              <a:t> ratio (VR) and its trajectory in ARDS  </a:t>
            </a:r>
            <a:endParaRPr lang="en-US" altLang="ko-KR" dirty="0">
              <a:effectLst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dirty="0" err="1">
                <a:effectLst/>
              </a:rPr>
              <a:t>Resp</a:t>
            </a:r>
            <a:r>
              <a:rPr lang="en-US" altLang="ko-KR" dirty="0">
                <a:effectLst/>
              </a:rPr>
              <a:t> mechanics </a:t>
            </a:r>
            <a:r>
              <a:rPr lang="en-US" altLang="ko-KR" dirty="0" smtClean="0">
                <a:effectLst/>
              </a:rPr>
              <a:t>: </a:t>
            </a:r>
            <a:r>
              <a:rPr lang="en-US" altLang="ko-KR" dirty="0">
                <a:effectLst/>
              </a:rPr>
              <a:t>Intrathoracic </a:t>
            </a:r>
            <a:r>
              <a:rPr lang="en-US" altLang="ko-KR" dirty="0" smtClean="0">
                <a:effectLst/>
              </a:rPr>
              <a:t>pr. &amp; lung function </a:t>
            </a:r>
            <a:endParaRPr lang="ko-KR" altLang="ko-KR" dirty="0">
              <a:effectLst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altLang="ko-KR" dirty="0">
              <a:effectLst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altLang="ko-KR" dirty="0" smtClean="0"/>
          </a:p>
          <a:p>
            <a:pPr>
              <a:buFont typeface="Wingdings" panose="05000000000000000000" pitchFamily="2" charset="2"/>
              <a:buChar char="ü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628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941" y="1580050"/>
            <a:ext cx="6503106" cy="22714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8941" y="4076700"/>
            <a:ext cx="6287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Latent </a:t>
            </a:r>
            <a:r>
              <a:rPr lang="en-US" altLang="ko-KR" dirty="0"/>
              <a:t>class analysis (LCA) to identify longitudinal phenotypes using 24-hourly data from the </a:t>
            </a:r>
            <a:r>
              <a:rPr lang="en-US" altLang="ko-KR" dirty="0" err="1"/>
              <a:t>frst</a:t>
            </a:r>
            <a:r>
              <a:rPr lang="en-US" altLang="ko-KR" dirty="0"/>
              <a:t> four days of invasive ventilation</a:t>
            </a:r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4969" y="120007"/>
            <a:ext cx="5128756" cy="656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543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b="1" dirty="0" smtClean="0">
                <a:effectLst/>
              </a:rPr>
              <a:t>ALI/ARDS</a:t>
            </a:r>
            <a:r>
              <a:rPr lang="en-US" altLang="ko-KR" b="1" dirty="0">
                <a:effectLst/>
              </a:rPr>
              <a:t> 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913795" y="1737400"/>
            <a:ext cx="10353762" cy="4058751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altLang="ko-KR" dirty="0" smtClean="0">
                <a:effectLst/>
              </a:rPr>
              <a:t>A </a:t>
            </a:r>
            <a:r>
              <a:rPr lang="en-US" altLang="ko-KR" dirty="0">
                <a:effectLst/>
              </a:rPr>
              <a:t>New Global Definition of </a:t>
            </a:r>
            <a:r>
              <a:rPr lang="en-US" altLang="ko-KR" dirty="0" smtClean="0">
                <a:effectLst/>
              </a:rPr>
              <a:t>ARDS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dirty="0" smtClean="0"/>
              <a:t>O2 saturation targets: </a:t>
            </a:r>
            <a:r>
              <a:rPr lang="en-US" altLang="ko-KR" dirty="0">
                <a:effectLst/>
              </a:rPr>
              <a:t>high-normal target may be safe in </a:t>
            </a:r>
            <a:r>
              <a:rPr lang="en-US" altLang="ko-KR" dirty="0" smtClean="0">
                <a:effectLst/>
              </a:rPr>
              <a:t>ARDS.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dirty="0">
                <a:effectLst/>
              </a:rPr>
              <a:t>L</a:t>
            </a:r>
            <a:r>
              <a:rPr lang="en-US" altLang="ko-KR" dirty="0" smtClean="0">
                <a:effectLst/>
              </a:rPr>
              <a:t>ongitudinal </a:t>
            </a:r>
            <a:r>
              <a:rPr lang="en-US" altLang="ko-KR" dirty="0">
                <a:effectLst/>
              </a:rPr>
              <a:t>phenotypes for </a:t>
            </a:r>
            <a:r>
              <a:rPr lang="en-US" altLang="ko-KR" dirty="0" smtClean="0">
                <a:effectLst/>
              </a:rPr>
              <a:t>ARDS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dirty="0" err="1" smtClean="0">
                <a:solidFill>
                  <a:srgbClr val="FFFF00"/>
                </a:solidFill>
                <a:effectLst/>
              </a:rPr>
              <a:t>Ventilratory</a:t>
            </a:r>
            <a:r>
              <a:rPr lang="en-US" altLang="ko-KR" dirty="0" smtClean="0">
                <a:solidFill>
                  <a:srgbClr val="FFFF00"/>
                </a:solidFill>
                <a:effectLst/>
              </a:rPr>
              <a:t> ratio (VR) and its trajectory in ARDS  </a:t>
            </a:r>
            <a:endParaRPr lang="en-US" altLang="ko-KR" dirty="0">
              <a:solidFill>
                <a:srgbClr val="FFFF00"/>
              </a:solidFill>
              <a:effectLst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dirty="0" err="1">
                <a:effectLst/>
              </a:rPr>
              <a:t>Resp</a:t>
            </a:r>
            <a:r>
              <a:rPr lang="en-US" altLang="ko-KR" dirty="0">
                <a:effectLst/>
              </a:rPr>
              <a:t> mechanics </a:t>
            </a:r>
            <a:r>
              <a:rPr lang="en-US" altLang="ko-KR" dirty="0" smtClean="0">
                <a:effectLst/>
              </a:rPr>
              <a:t>: </a:t>
            </a:r>
            <a:r>
              <a:rPr lang="en-US" altLang="ko-KR" dirty="0">
                <a:effectLst/>
              </a:rPr>
              <a:t>Intrathoracic </a:t>
            </a:r>
            <a:r>
              <a:rPr lang="en-US" altLang="ko-KR" dirty="0" smtClean="0">
                <a:effectLst/>
              </a:rPr>
              <a:t>pr. &amp; lung function </a:t>
            </a:r>
            <a:endParaRPr lang="ko-KR" altLang="ko-KR" dirty="0">
              <a:effectLst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altLang="ko-KR" dirty="0">
              <a:effectLst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altLang="ko-KR" dirty="0" smtClean="0"/>
          </a:p>
          <a:p>
            <a:pPr>
              <a:buFont typeface="Wingdings" panose="05000000000000000000" pitchFamily="2" charset="2"/>
              <a:buChar char="ü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8938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839" y="622107"/>
            <a:ext cx="6503106" cy="185251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5913" y="4463887"/>
            <a:ext cx="68455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 smtClean="0"/>
              <a:t>Ventilatory</a:t>
            </a:r>
            <a:r>
              <a:rPr lang="en-US" altLang="ko-KR" dirty="0" smtClean="0"/>
              <a:t> </a:t>
            </a:r>
            <a:r>
              <a:rPr lang="en-US" altLang="ko-KR" dirty="0"/>
              <a:t>ratio correlates well with </a:t>
            </a:r>
            <a:r>
              <a:rPr lang="en-US" altLang="ko-KR" dirty="0" smtClean="0"/>
              <a:t>pulmonary </a:t>
            </a:r>
            <a:r>
              <a:rPr lang="en-US" altLang="ko-KR" dirty="0"/>
              <a:t>dead space fraction 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V</a:t>
            </a:r>
            <a:r>
              <a:rPr lang="en-US" altLang="ko-KR" cap="small" dirty="0" err="1" smtClean="0"/>
              <a:t>d</a:t>
            </a:r>
            <a:r>
              <a:rPr lang="en-US" altLang="ko-KR" dirty="0" smtClean="0"/>
              <a:t>/</a:t>
            </a:r>
            <a:r>
              <a:rPr lang="en-US" altLang="ko-KR" dirty="0" err="1" smtClean="0"/>
              <a:t>V</a:t>
            </a:r>
            <a:r>
              <a:rPr lang="en-US" altLang="ko-KR" cap="small" dirty="0" err="1" smtClean="0"/>
              <a:t>t</a:t>
            </a:r>
            <a:r>
              <a:rPr lang="en-US" altLang="ko-KR" cap="small" dirty="0" smtClean="0"/>
              <a:t>)</a:t>
            </a:r>
            <a:r>
              <a:rPr lang="en-US" altLang="ko-KR" dirty="0" smtClean="0"/>
              <a:t> in ARDS.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Higher </a:t>
            </a:r>
            <a:r>
              <a:rPr lang="en-US" altLang="ko-KR" dirty="0"/>
              <a:t>values at baseline are associated with increased risk of adverse outcomes</a:t>
            </a:r>
            <a:r>
              <a:rPr lang="en-US" altLang="ko-KR" dirty="0" smtClean="0"/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5913" y="2739775"/>
            <a:ext cx="66120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/>
              <a:t>Ventilatory</a:t>
            </a:r>
            <a:r>
              <a:rPr lang="en-US" altLang="ko-KR" dirty="0"/>
              <a:t> ratio [VR] </a:t>
            </a:r>
            <a:endParaRPr lang="en-US" altLang="ko-KR" dirty="0" smtClean="0"/>
          </a:p>
          <a:p>
            <a:r>
              <a:rPr lang="en-US" altLang="ko-KR" dirty="0" smtClean="0"/>
              <a:t>= </a:t>
            </a:r>
            <a:r>
              <a:rPr lang="en-US" altLang="ko-KR" dirty="0"/>
              <a:t>(minute ventilation x PaCO</a:t>
            </a:r>
            <a:r>
              <a:rPr lang="en-US" altLang="ko-KR" baseline="-25000" dirty="0"/>
              <a:t>2</a:t>
            </a:r>
            <a:r>
              <a:rPr lang="en-US" altLang="ko-KR" dirty="0"/>
              <a:t>)/(PBW × 100 × 37.5</a:t>
            </a:r>
            <a:r>
              <a:rPr lang="en-US" altLang="ko-KR" dirty="0" smtClean="0"/>
              <a:t>)</a:t>
            </a:r>
          </a:p>
          <a:p>
            <a:r>
              <a:rPr lang="en-US" altLang="ko-KR" dirty="0" smtClean="0"/>
              <a:t>(</a:t>
            </a:r>
            <a:r>
              <a:rPr lang="en-US" altLang="ko-KR" dirty="0"/>
              <a:t>cf. normal value: 1</a:t>
            </a:r>
            <a:r>
              <a:rPr lang="en-US" altLang="ko-KR" dirty="0" smtClean="0"/>
              <a:t>)</a:t>
            </a:r>
          </a:p>
          <a:p>
            <a:endParaRPr lang="en-US" altLang="ko-KR" dirty="0"/>
          </a:p>
          <a:p>
            <a:r>
              <a:rPr lang="en-US" altLang="ko-KR" dirty="0" smtClean="0"/>
              <a:t>A </a:t>
            </a:r>
            <a:r>
              <a:rPr lang="en-US" altLang="ko-KR" dirty="0"/>
              <a:t>simple bedside index of impaired ventilation in ARDS. </a:t>
            </a:r>
            <a:endParaRPr lang="ko-KR" altLang="en-US" dirty="0"/>
          </a:p>
          <a:p>
            <a:endParaRPr lang="ko-KR" altLang="en-US" dirty="0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1445" y="958088"/>
            <a:ext cx="4958348" cy="4782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973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b="1" dirty="0" smtClean="0">
                <a:effectLst/>
              </a:rPr>
              <a:t>Pulmonary hypertension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altLang="ko-KR" b="1" dirty="0" smtClean="0">
                <a:effectLst/>
              </a:rPr>
              <a:t>2022 </a:t>
            </a:r>
            <a:r>
              <a:rPr lang="en-US" altLang="ko-KR" dirty="0">
                <a:effectLst/>
              </a:rPr>
              <a:t>ESC/ERS Guidelines for the diagnosis and treatment of pulmonary </a:t>
            </a:r>
            <a:r>
              <a:rPr lang="en-US" altLang="ko-KR" dirty="0" smtClean="0">
                <a:effectLst/>
              </a:rPr>
              <a:t>hypertension</a:t>
            </a:r>
          </a:p>
          <a:p>
            <a:pPr marL="494100" indent="-457200">
              <a:buFont typeface="+mj-lt"/>
              <a:buAutoNum type="arabicPeriod"/>
            </a:pPr>
            <a:r>
              <a:rPr lang="en-US" altLang="ko-KR" dirty="0" smtClean="0">
                <a:effectLst/>
              </a:rPr>
              <a:t>Definition of PAH: </a:t>
            </a:r>
            <a:r>
              <a:rPr lang="en-US" altLang="ko-KR" dirty="0" err="1" smtClean="0">
                <a:effectLst/>
              </a:rPr>
              <a:t>mPAP</a:t>
            </a:r>
            <a:r>
              <a:rPr lang="en-US" altLang="ko-KR" dirty="0" smtClean="0">
                <a:effectLst/>
              </a:rPr>
              <a:t> &gt; </a:t>
            </a:r>
            <a:r>
              <a:rPr lang="en-US" altLang="ko-KR" dirty="0" smtClean="0">
                <a:solidFill>
                  <a:srgbClr val="FF0000"/>
                </a:solidFill>
                <a:effectLst/>
              </a:rPr>
              <a:t>20</a:t>
            </a:r>
            <a:r>
              <a:rPr lang="en-US" altLang="ko-KR" dirty="0" smtClean="0">
                <a:effectLst/>
              </a:rPr>
              <a:t>mmHg and </a:t>
            </a:r>
            <a:r>
              <a:rPr lang="en-US" altLang="ko-KR" dirty="0" smtClean="0">
                <a:effectLst/>
              </a:rPr>
              <a:t>PVR &gt; 2WU</a:t>
            </a:r>
          </a:p>
          <a:p>
            <a:pPr marL="494100" indent="-457200">
              <a:buFont typeface="+mj-lt"/>
              <a:buAutoNum type="arabicPeriod"/>
            </a:pPr>
            <a:r>
              <a:rPr lang="en-US" altLang="ko-KR" dirty="0" smtClean="0">
                <a:effectLst/>
              </a:rPr>
              <a:t>Clinical classification crucial for therapeutic strategy</a:t>
            </a:r>
          </a:p>
          <a:p>
            <a:pPr marL="494100" indent="-457200">
              <a:buFont typeface="+mj-lt"/>
              <a:buAutoNum type="arabicPeriod"/>
            </a:pPr>
            <a:r>
              <a:rPr lang="en-US" altLang="ko-KR" dirty="0" smtClean="0">
                <a:effectLst/>
              </a:rPr>
              <a:t>Early diagnosis! TTE </a:t>
            </a:r>
            <a:r>
              <a:rPr lang="en-US" altLang="ko-KR" dirty="0" smtClean="0">
                <a:effectLst/>
                <a:sym typeface="Wingdings" panose="05000000000000000000" pitchFamily="2" charset="2"/>
              </a:rPr>
              <a:t> confirmation by RHC </a:t>
            </a:r>
            <a:endParaRPr lang="en-US" altLang="ko-KR" dirty="0" smtClean="0">
              <a:effectLst/>
            </a:endParaRPr>
          </a:p>
          <a:p>
            <a:pPr marL="494100" indent="-457200">
              <a:buFont typeface="+mj-lt"/>
              <a:buAutoNum type="arabicPeriod"/>
            </a:pPr>
            <a:r>
              <a:rPr lang="en-US" altLang="ko-KR" dirty="0" smtClean="0">
                <a:effectLst/>
              </a:rPr>
              <a:t>Risk at baseline (1yr mortality): 3 strata (low(&lt;5%)/intermediate(5-20%)/high(&gt;20%))</a:t>
            </a:r>
          </a:p>
          <a:p>
            <a:pPr marL="494100" indent="-457200">
              <a:buFont typeface="+mj-lt"/>
              <a:buAutoNum type="arabicPeriod"/>
            </a:pPr>
            <a:r>
              <a:rPr lang="en-US" altLang="ko-KR" dirty="0" smtClean="0">
                <a:effectLst/>
              </a:rPr>
              <a:t>Risk at follow-up: 4 strata by WHO-FC, 6MWD, BNP (low/inter-low/inter-high/high)</a:t>
            </a:r>
          </a:p>
          <a:p>
            <a:pPr lvl="1">
              <a:buFont typeface="Wingdings" panose="05000000000000000000" pitchFamily="2" charset="2"/>
              <a:buChar char="à"/>
            </a:pPr>
            <a:r>
              <a:rPr lang="en-US" altLang="ko-KR" dirty="0" smtClean="0">
                <a:effectLst/>
                <a:sym typeface="Wingdings" panose="05000000000000000000" pitchFamily="2" charset="2"/>
              </a:rPr>
              <a:t>treatment escalation if needed</a:t>
            </a:r>
          </a:p>
          <a:p>
            <a:pPr marL="415800" indent="-342900">
              <a:buFont typeface="+mj-lt"/>
              <a:buAutoNum type="arabicPeriod"/>
            </a:pPr>
            <a:r>
              <a:rPr lang="en-US" altLang="ko-KR" dirty="0" smtClean="0">
                <a:effectLst/>
                <a:sym typeface="Wingdings" panose="05000000000000000000" pitchFamily="2" charset="2"/>
              </a:rPr>
              <a:t>PAH, PH-LHD, PH-Lung disease, CTEPH (</a:t>
            </a:r>
            <a:r>
              <a:rPr lang="en-US" altLang="ko-KR" dirty="0" err="1" smtClean="0">
                <a:effectLst/>
                <a:sym typeface="Wingdings" panose="05000000000000000000" pitchFamily="2" charset="2"/>
              </a:rPr>
              <a:t>riociguat</a:t>
            </a:r>
            <a:r>
              <a:rPr lang="en-US" altLang="ko-KR" dirty="0" smtClean="0">
                <a:effectLst/>
                <a:sym typeface="Wingdings" panose="05000000000000000000" pitchFamily="2" charset="2"/>
              </a:rPr>
              <a:t>/BPA) .. </a:t>
            </a:r>
          </a:p>
          <a:p>
            <a:pPr marL="415800" indent="-342900">
              <a:buFont typeface="+mj-lt"/>
              <a:buAutoNum type="arabicPeriod"/>
            </a:pPr>
            <a:r>
              <a:rPr lang="en-US" altLang="ko-KR" dirty="0" smtClean="0">
                <a:effectLst/>
                <a:sym typeface="Wingdings" panose="05000000000000000000" pitchFamily="2" charset="2"/>
              </a:rPr>
              <a:t>PH center referral !!! </a:t>
            </a:r>
          </a:p>
          <a:p>
            <a:pPr marL="36900" indent="0">
              <a:buNone/>
            </a:pPr>
            <a:endParaRPr lang="en-US" altLang="ko-KR" dirty="0" smtClean="0">
              <a:effectLst/>
              <a:sym typeface="Wingdings" panose="05000000000000000000" pitchFamily="2" charset="2"/>
            </a:endParaRPr>
          </a:p>
          <a:p>
            <a:pPr marL="494100" indent="-457200">
              <a:buFont typeface="+mj-lt"/>
              <a:buAutoNum type="arabicPeriod"/>
            </a:pPr>
            <a:endParaRPr lang="en-US" altLang="ko-KR" dirty="0" smtClean="0">
              <a:effectLst/>
              <a:sym typeface="Wingdings" panose="05000000000000000000" pitchFamily="2" charset="2"/>
            </a:endParaRPr>
          </a:p>
          <a:p>
            <a:pPr>
              <a:buFontTx/>
              <a:buChar char="-"/>
            </a:pPr>
            <a:endParaRPr lang="en-US" altLang="ko-KR" dirty="0" smtClean="0">
              <a:effectLst/>
            </a:endParaRPr>
          </a:p>
          <a:p>
            <a:pPr>
              <a:buFontTx/>
              <a:buChar char="-"/>
            </a:pPr>
            <a:endParaRPr lang="en-US" altLang="ko-KR" dirty="0">
              <a:effectLst/>
            </a:endParaRPr>
          </a:p>
          <a:p>
            <a:endParaRPr lang="en-US" altLang="ko-KR" b="1" dirty="0">
              <a:effectLst/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7619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Pulmonary hypertension (PH) is a pathophysiological disorder that may involve </a:t>
            </a:r>
            <a:r>
              <a:rPr lang="en-US" altLang="ko-KR" dirty="0">
                <a:solidFill>
                  <a:srgbClr val="FF0000"/>
                </a:solidFill>
              </a:rPr>
              <a:t>multiple clinical conditions</a:t>
            </a:r>
            <a:r>
              <a:rPr lang="en-US" altLang="ko-KR" dirty="0"/>
              <a:t> and may be </a:t>
            </a:r>
            <a:r>
              <a:rPr lang="en-US" altLang="ko-KR" dirty="0">
                <a:solidFill>
                  <a:srgbClr val="FF0000"/>
                </a:solidFill>
              </a:rPr>
              <a:t>associated with a variety of cardiovascular and respiratory diseases.</a:t>
            </a:r>
            <a:r>
              <a:rPr lang="en-US" altLang="ko-KR" dirty="0"/>
              <a:t> 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/>
              <a:t>The complexity of managing PH requires a </a:t>
            </a:r>
            <a:r>
              <a:rPr lang="en-US" altLang="ko-KR" dirty="0">
                <a:solidFill>
                  <a:srgbClr val="FF0000"/>
                </a:solidFill>
              </a:rPr>
              <a:t>multifaceted, holistic, and multidisciplinary </a:t>
            </a:r>
            <a:r>
              <a:rPr lang="en-US" altLang="ko-KR" dirty="0" err="1">
                <a:solidFill>
                  <a:srgbClr val="FF0000"/>
                </a:solidFill>
              </a:rPr>
              <a:t>approach</a:t>
            </a:r>
            <a:r>
              <a:rPr lang="en-US" altLang="ko-KR" dirty="0"/>
              <a:t>, with active involvement of patients with PH in partnership with </a:t>
            </a:r>
            <a:r>
              <a:rPr lang="en-US" altLang="ko-KR" dirty="0" smtClean="0"/>
              <a:t>clinicians.</a:t>
            </a:r>
          </a:p>
          <a:p>
            <a:endParaRPr lang="en-US" altLang="ko-KR" dirty="0"/>
          </a:p>
          <a:p>
            <a:r>
              <a:rPr lang="en-US" altLang="ko-KR" dirty="0"/>
              <a:t>The definitions for PH are based on </a:t>
            </a:r>
            <a:r>
              <a:rPr lang="en-US" altLang="ko-KR" dirty="0" err="1">
                <a:solidFill>
                  <a:srgbClr val="FF0000"/>
                </a:solidFill>
              </a:rPr>
              <a:t>haemodynamic</a:t>
            </a:r>
            <a:r>
              <a:rPr lang="en-US" altLang="ko-KR" dirty="0">
                <a:solidFill>
                  <a:srgbClr val="FF0000"/>
                </a:solidFill>
              </a:rPr>
              <a:t> assessment by right heart catheterization (RHC)</a:t>
            </a:r>
            <a:r>
              <a:rPr lang="en-US" altLang="ko-KR" dirty="0"/>
              <a:t>. Although </a:t>
            </a:r>
            <a:r>
              <a:rPr lang="en-US" altLang="ko-KR" dirty="0" err="1"/>
              <a:t>haemodynamics</a:t>
            </a:r>
            <a:r>
              <a:rPr lang="en-US" altLang="ko-KR" dirty="0"/>
              <a:t> </a:t>
            </a:r>
            <a:r>
              <a:rPr lang="en-US" altLang="ko-KR" dirty="0" err="1"/>
              <a:t>represent</a:t>
            </a:r>
            <a:r>
              <a:rPr lang="en-US" altLang="ko-KR" dirty="0"/>
              <a:t> the central element of characterizing PH, the final diagnosis and classification should reflect the </a:t>
            </a:r>
            <a:r>
              <a:rPr lang="en-US" altLang="ko-KR" dirty="0">
                <a:solidFill>
                  <a:srgbClr val="FF0000"/>
                </a:solidFill>
              </a:rPr>
              <a:t>whole clinical context and </a:t>
            </a:r>
            <a:r>
              <a:rPr lang="en-US" altLang="ko-KR" dirty="0" smtClean="0">
                <a:solidFill>
                  <a:srgbClr val="FF0000"/>
                </a:solidFill>
              </a:rPr>
              <a:t>consider </a:t>
            </a:r>
            <a:r>
              <a:rPr lang="en-US" altLang="ko-KR" dirty="0">
                <a:solidFill>
                  <a:srgbClr val="FF0000"/>
                </a:solidFill>
              </a:rPr>
              <a:t>the results of all investigations.</a:t>
            </a:r>
            <a:endParaRPr lang="ko-KR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59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63" b="28001"/>
          <a:stretch/>
        </p:blipFill>
        <p:spPr>
          <a:xfrm>
            <a:off x="1382077" y="191784"/>
            <a:ext cx="9417198" cy="6483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500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4032" y="205483"/>
            <a:ext cx="5886294" cy="6568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80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36" y="140275"/>
            <a:ext cx="4371975" cy="500062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2941" y="140275"/>
            <a:ext cx="4305300" cy="3686175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6877" y="5031607"/>
            <a:ext cx="9953625" cy="1171575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6877" y="6203182"/>
            <a:ext cx="10035123" cy="470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01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effectLst/>
              </a:rPr>
              <a:t>CLINICAL YEAR IN REVIEW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 smtClean="0">
                <a:effectLst/>
              </a:rPr>
              <a:t>ALI/ARDS</a:t>
            </a:r>
          </a:p>
          <a:p>
            <a:r>
              <a:rPr lang="en-US" altLang="ko-KR" b="1" dirty="0">
                <a:effectLst/>
              </a:rPr>
              <a:t>PAH</a:t>
            </a:r>
          </a:p>
          <a:p>
            <a:r>
              <a:rPr lang="en-US" altLang="ko-KR" b="1" dirty="0" smtClean="0">
                <a:effectLst/>
              </a:rPr>
              <a:t>ILD</a:t>
            </a:r>
          </a:p>
          <a:p>
            <a:r>
              <a:rPr lang="en-US" altLang="ko-KR" b="1" dirty="0" smtClean="0">
                <a:effectLst/>
              </a:rPr>
              <a:t>COPD/Asthma</a:t>
            </a:r>
          </a:p>
          <a:p>
            <a:r>
              <a:rPr lang="en-US" altLang="ko-KR" b="1" dirty="0" smtClean="0">
                <a:effectLst/>
              </a:rPr>
              <a:t>Lung cancer</a:t>
            </a:r>
          </a:p>
          <a:p>
            <a:r>
              <a:rPr lang="en-US" altLang="ko-KR" b="1" dirty="0" smtClean="0">
                <a:effectLst/>
              </a:rPr>
              <a:t>COVID-19/Critical Care</a:t>
            </a:r>
          </a:p>
          <a:p>
            <a:r>
              <a:rPr lang="en-US" altLang="ko-KR" b="1" dirty="0" smtClean="0">
                <a:effectLst/>
              </a:rPr>
              <a:t>Sarcoidosis</a:t>
            </a:r>
          </a:p>
          <a:p>
            <a:endParaRPr lang="en-US" altLang="ko-KR" b="1" dirty="0" smtClean="0">
              <a:effectLst/>
            </a:endParaRPr>
          </a:p>
          <a:p>
            <a:endParaRPr lang="en-US" altLang="ko-KR" b="1" dirty="0" smtClean="0">
              <a:effectLst/>
            </a:endParaRPr>
          </a:p>
          <a:p>
            <a:endParaRPr lang="en-US" altLang="ko-KR" b="1" dirty="0" smtClean="0">
              <a:effectLst/>
            </a:endParaRPr>
          </a:p>
          <a:p>
            <a:endParaRPr lang="en-US" altLang="ko-KR" b="1" dirty="0" smtClean="0">
              <a:effectLst/>
            </a:endParaRPr>
          </a:p>
          <a:p>
            <a:endParaRPr lang="en-US" altLang="ko-KR" b="1" dirty="0" smtClean="0">
              <a:effectLst/>
            </a:endParaRPr>
          </a:p>
          <a:p>
            <a:endParaRPr lang="en-US" altLang="ko-KR" b="1" dirty="0" smtClean="0">
              <a:effectLst/>
            </a:endParaRPr>
          </a:p>
          <a:p>
            <a:endParaRPr lang="en-US" altLang="ko-KR" b="1" dirty="0" smtClean="0">
              <a:effectLst/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23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8" name="내용 개체 틀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0914" y="0"/>
            <a:ext cx="4099762" cy="3078034"/>
          </a:xfr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0118" y="609600"/>
            <a:ext cx="4591050" cy="6029325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 rotWithShape="1">
          <a:blip r:embed="rId5"/>
          <a:srcRect b="26087"/>
          <a:stretch/>
        </p:blipFill>
        <p:spPr>
          <a:xfrm>
            <a:off x="1759557" y="3164090"/>
            <a:ext cx="4562475" cy="3618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74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129" y="122821"/>
            <a:ext cx="6509802" cy="6632436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2030" y="2666907"/>
            <a:ext cx="8378619" cy="1544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776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" name="내용 개체 틀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1424" y="609600"/>
            <a:ext cx="3676426" cy="4059237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6895" y="5018525"/>
            <a:ext cx="7977920" cy="1697749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9402" y="267070"/>
            <a:ext cx="6732623" cy="467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27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1848995" y="381641"/>
            <a:ext cx="8494012" cy="414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9pPr>
          </a:lstStyle>
          <a:p>
            <a:pPr algn="ctr"/>
            <a:r>
              <a:rPr lang="en-GB" altLang="ko-KR" sz="1452" b="1" dirty="0">
                <a:solidFill>
                  <a:schemeClr val="tx1"/>
                </a:solidFill>
                <a:latin typeface="Arial" panose="020B0604020202020204" pitchFamily="34" charset="0"/>
              </a:rPr>
              <a:t>Timeline of approval of therapies for pulmonary arterial hypertension.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631" y="1041230"/>
            <a:ext cx="7805619" cy="4768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2194631" y="5972308"/>
            <a:ext cx="3918652" cy="309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9pPr>
          </a:lstStyle>
          <a:p>
            <a:r>
              <a:rPr lang="en-GB" altLang="ko-KR" sz="1089" b="1" dirty="0">
                <a:solidFill>
                  <a:schemeClr val="tx1"/>
                </a:solidFill>
                <a:latin typeface="Arial" panose="020B0604020202020204" pitchFamily="34" charset="0"/>
              </a:rPr>
              <a:t>Sean </a:t>
            </a:r>
            <a:r>
              <a:rPr lang="en-GB" altLang="ko-KR" sz="1089" b="1" dirty="0" err="1">
                <a:solidFill>
                  <a:schemeClr val="tx1"/>
                </a:solidFill>
                <a:latin typeface="Arial" panose="020B0604020202020204" pitchFamily="34" charset="0"/>
              </a:rPr>
              <a:t>Gaine</a:t>
            </a:r>
            <a:r>
              <a:rPr lang="en-GB" altLang="ko-KR" sz="1089" b="1" dirty="0">
                <a:solidFill>
                  <a:schemeClr val="tx1"/>
                </a:solidFill>
                <a:latin typeface="Arial" panose="020B0604020202020204" pitchFamily="34" charset="0"/>
              </a:rPr>
              <a:t>, and </a:t>
            </a:r>
            <a:r>
              <a:rPr lang="en-GB" altLang="ko-KR" sz="1089" b="1" dirty="0" err="1">
                <a:solidFill>
                  <a:schemeClr val="tx1"/>
                </a:solidFill>
                <a:latin typeface="Arial" panose="020B0604020202020204" pitchFamily="34" charset="0"/>
              </a:rPr>
              <a:t>Vallerie</a:t>
            </a:r>
            <a:r>
              <a:rPr lang="en-GB" altLang="ko-KR" sz="1089" b="1" dirty="0">
                <a:solidFill>
                  <a:schemeClr val="tx1"/>
                </a:solidFill>
                <a:latin typeface="Arial" panose="020B0604020202020204" pitchFamily="34" charset="0"/>
              </a:rPr>
              <a:t> McLaughlin </a:t>
            </a:r>
            <a:r>
              <a:rPr lang="en-GB" altLang="ko-KR" sz="1089" b="1" dirty="0" err="1">
                <a:solidFill>
                  <a:schemeClr val="tx1"/>
                </a:solidFill>
                <a:latin typeface="Arial" panose="020B0604020202020204" pitchFamily="34" charset="0"/>
              </a:rPr>
              <a:t>Eur</a:t>
            </a:r>
            <a:r>
              <a:rPr lang="en-GB" altLang="ko-KR" sz="1089" b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GB" altLang="ko-KR" sz="1089" b="1" dirty="0" err="1">
                <a:solidFill>
                  <a:schemeClr val="tx1"/>
                </a:solidFill>
                <a:latin typeface="Arial" panose="020B0604020202020204" pitchFamily="34" charset="0"/>
              </a:rPr>
              <a:t>Respir</a:t>
            </a:r>
            <a:r>
              <a:rPr lang="en-GB" altLang="ko-KR" sz="1089" b="1" dirty="0">
                <a:solidFill>
                  <a:schemeClr val="tx1"/>
                </a:solidFill>
                <a:latin typeface="Arial" panose="020B0604020202020204" pitchFamily="34" charset="0"/>
              </a:rPr>
              <a:t> Rev 2017;26:170095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1621451" y="6613175"/>
            <a:ext cx="4931078" cy="3470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85725" indent="-85725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9pPr>
          </a:lstStyle>
          <a:p>
            <a:r>
              <a:rPr lang="en-GB" altLang="ko-KR" sz="907">
                <a:latin typeface="Arial" panose="020B0604020202020204" pitchFamily="34" charset="0"/>
              </a:rPr>
              <a:t>©2017 by European Respiratory Society</a:t>
            </a:r>
          </a:p>
        </p:txBody>
      </p:sp>
    </p:spTree>
    <p:extLst>
      <p:ext uri="{BB962C8B-B14F-4D97-AF65-F5344CB8AC3E}">
        <p14:creationId xmlns:p14="http://schemas.microsoft.com/office/powerpoint/2010/main" val="463356504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8462" y="238125"/>
            <a:ext cx="6315075" cy="638175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4"/>
          <a:srcRect r="10452"/>
          <a:stretch/>
        </p:blipFill>
        <p:spPr>
          <a:xfrm>
            <a:off x="92472" y="5369625"/>
            <a:ext cx="3312209" cy="846346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1804" y="6215971"/>
            <a:ext cx="3163922" cy="642029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33673" y="3356651"/>
            <a:ext cx="2949122" cy="1761922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85726" y="6410084"/>
            <a:ext cx="3622033" cy="447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99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653" y="0"/>
            <a:ext cx="6186971" cy="6704013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1574" y="4931570"/>
            <a:ext cx="8239125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164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rcRect b="39004"/>
          <a:stretch/>
        </p:blipFill>
        <p:spPr>
          <a:xfrm>
            <a:off x="128587" y="100013"/>
            <a:ext cx="6981825" cy="1690688"/>
          </a:xfrm>
          <a:prstGeom prst="rect">
            <a:avLst/>
          </a:prstGeom>
        </p:spPr>
      </p:pic>
      <p:pic>
        <p:nvPicPr>
          <p:cNvPr id="7" name="내용 개체 틀 6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87" y="1940719"/>
            <a:ext cx="5934075" cy="3514725"/>
          </a:xfrm>
        </p:spPr>
      </p:pic>
      <p:sp>
        <p:nvSpPr>
          <p:cNvPr id="8" name="TextBox 7"/>
          <p:cNvSpPr txBox="1"/>
          <p:nvPr/>
        </p:nvSpPr>
        <p:spPr>
          <a:xfrm>
            <a:off x="1295400" y="5420796"/>
            <a:ext cx="429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Rebalancing toward vascular homeostasis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963336" y="1880264"/>
            <a:ext cx="33350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 smtClean="0">
                <a:solidFill>
                  <a:schemeClr val="bg1"/>
                </a:solidFill>
              </a:rPr>
              <a:t>Sotatercept</a:t>
            </a:r>
            <a:r>
              <a:rPr lang="en-US" altLang="ko-KR" dirty="0" smtClean="0">
                <a:solidFill>
                  <a:schemeClr val="bg1"/>
                </a:solidFill>
              </a:rPr>
              <a:t> : </a:t>
            </a:r>
          </a:p>
          <a:p>
            <a:r>
              <a:rPr lang="en-US" altLang="ko-KR" dirty="0" smtClean="0">
                <a:solidFill>
                  <a:schemeClr val="bg1"/>
                </a:solidFill>
              </a:rPr>
              <a:t>a </a:t>
            </a:r>
            <a:r>
              <a:rPr lang="en-US" altLang="ko-KR" dirty="0">
                <a:solidFill>
                  <a:schemeClr val="bg1"/>
                </a:solidFill>
              </a:rPr>
              <a:t>fusion protein that traps </a:t>
            </a:r>
            <a:r>
              <a:rPr lang="en-US" altLang="ko-KR" dirty="0" err="1">
                <a:solidFill>
                  <a:schemeClr val="bg1"/>
                </a:solidFill>
              </a:rPr>
              <a:t>activins</a:t>
            </a:r>
            <a:r>
              <a:rPr lang="en-US" altLang="ko-KR" dirty="0">
                <a:solidFill>
                  <a:schemeClr val="bg1"/>
                </a:solidFill>
              </a:rPr>
              <a:t> and growth </a:t>
            </a:r>
            <a:r>
              <a:rPr lang="en-US" altLang="ko-KR" dirty="0" smtClean="0">
                <a:solidFill>
                  <a:schemeClr val="bg1"/>
                </a:solidFill>
              </a:rPr>
              <a:t>differentiation</a:t>
            </a:r>
            <a:endParaRPr lang="ko-KR" altLang="en-US" dirty="0">
              <a:solidFill>
                <a:schemeClr val="bg1"/>
              </a:solidFill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4254" y="4673600"/>
            <a:ext cx="5677746" cy="1930816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 rotWithShape="1">
          <a:blip r:embed="rId6"/>
          <a:srcRect t="32525"/>
          <a:stretch/>
        </p:blipFill>
        <p:spPr>
          <a:xfrm>
            <a:off x="7133563" y="1108491"/>
            <a:ext cx="5058437" cy="3463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82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0" y="112713"/>
            <a:ext cx="6567490" cy="6630988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248" y="3761824"/>
            <a:ext cx="11159607" cy="1059544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249" y="5380121"/>
            <a:ext cx="11159607" cy="563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998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/>
          <a:srcRect t="49068" b="1926"/>
          <a:stretch/>
        </p:blipFill>
        <p:spPr>
          <a:xfrm>
            <a:off x="117475" y="88900"/>
            <a:ext cx="7959725" cy="1244132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8750" y="1413994"/>
            <a:ext cx="6743700" cy="462915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0548" y="88900"/>
            <a:ext cx="3961589" cy="685800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2687" y="5891863"/>
            <a:ext cx="1015365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0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91495" y="2684949"/>
            <a:ext cx="10353762" cy="4058751"/>
          </a:xfrm>
        </p:spPr>
        <p:txBody>
          <a:bodyPr/>
          <a:lstStyle/>
          <a:p>
            <a:pPr marL="36900" indent="0">
              <a:buNone/>
            </a:pPr>
            <a:r>
              <a:rPr lang="en-US" altLang="ko-KR" dirty="0" smtClean="0"/>
              <a:t>Patients </a:t>
            </a:r>
            <a:r>
              <a:rPr lang="en-US" altLang="ko-KR" dirty="0"/>
              <a:t>with inoperable </a:t>
            </a:r>
            <a:r>
              <a:rPr lang="en-US" altLang="ko-KR" dirty="0" smtClean="0"/>
              <a:t>CTEPH </a:t>
            </a:r>
          </a:p>
          <a:p>
            <a:pPr marL="36900" indent="0">
              <a:buNone/>
            </a:pPr>
            <a:r>
              <a:rPr lang="en-US" altLang="ko-KR" dirty="0"/>
              <a:t>BPA group (n=52) </a:t>
            </a:r>
            <a:r>
              <a:rPr lang="en-US" altLang="ko-KR" dirty="0" smtClean="0"/>
              <a:t>vs. </a:t>
            </a:r>
            <a:r>
              <a:rPr lang="en-US" altLang="ko-KR" dirty="0" err="1" smtClean="0"/>
              <a:t>Riociguat</a:t>
            </a:r>
            <a:r>
              <a:rPr lang="en-US" altLang="ko-KR" dirty="0" smtClean="0"/>
              <a:t> </a:t>
            </a:r>
            <a:r>
              <a:rPr lang="en-US" altLang="ko-KR" dirty="0"/>
              <a:t>group (n=53)</a:t>
            </a:r>
            <a:endParaRPr lang="en-US" altLang="ko-KR" dirty="0" smtClean="0"/>
          </a:p>
          <a:p>
            <a:pPr marL="36900" indent="0">
              <a:buNone/>
            </a:pPr>
            <a:r>
              <a:rPr lang="en-US" altLang="ko-KR" dirty="0"/>
              <a:t>+ compare add-on BPA </a:t>
            </a:r>
            <a:r>
              <a:rPr lang="en-US" altLang="ko-KR" dirty="0" smtClean="0"/>
              <a:t>after 1</a:t>
            </a:r>
            <a:r>
              <a:rPr lang="en-US" altLang="ko-KR" baseline="30000" dirty="0" smtClean="0"/>
              <a:t>st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riociguat</a:t>
            </a:r>
            <a:r>
              <a:rPr lang="en-US" altLang="ko-KR" dirty="0" smtClean="0"/>
              <a:t> with</a:t>
            </a:r>
          </a:p>
          <a:p>
            <a:pPr marL="36900" indent="0">
              <a:buNone/>
            </a:pPr>
            <a:r>
              <a:rPr lang="en-US" altLang="ko-KR" dirty="0" smtClean="0"/>
              <a:t>add-on </a:t>
            </a:r>
            <a:r>
              <a:rPr lang="en-US" altLang="ko-KR" dirty="0" err="1"/>
              <a:t>riociguat</a:t>
            </a:r>
            <a:r>
              <a:rPr lang="en-US" altLang="ko-KR" dirty="0"/>
              <a:t> after </a:t>
            </a:r>
            <a:r>
              <a:rPr lang="en-US" altLang="ko-KR" dirty="0" smtClean="0"/>
              <a:t>1st </a:t>
            </a:r>
            <a:r>
              <a:rPr lang="en-US" altLang="ko-KR" dirty="0"/>
              <a:t>BPA</a:t>
            </a:r>
          </a:p>
          <a:p>
            <a:pPr marL="36900" indent="0">
              <a:buNone/>
            </a:pPr>
            <a:endParaRPr lang="en-US" altLang="ko-KR" dirty="0" smtClean="0"/>
          </a:p>
          <a:p>
            <a:pPr marL="36900" indent="0">
              <a:buNone/>
            </a:pPr>
            <a:r>
              <a:rPr lang="en-US" altLang="ko-KR" dirty="0" smtClean="0"/>
              <a:t>Conclusion: </a:t>
            </a:r>
            <a:r>
              <a:rPr lang="en-US" altLang="ko-KR" dirty="0" err="1" smtClean="0"/>
              <a:t>Riociguat</a:t>
            </a:r>
            <a:r>
              <a:rPr lang="en-US" altLang="ko-KR" dirty="0" smtClean="0"/>
              <a:t>  &lt; BPA &lt; </a:t>
            </a:r>
            <a:r>
              <a:rPr lang="en-US" altLang="ko-KR" dirty="0" err="1" smtClean="0"/>
              <a:t>Riociguat</a:t>
            </a:r>
            <a:r>
              <a:rPr lang="en-US" altLang="ko-KR" dirty="0" smtClean="0"/>
              <a:t> + BPA </a:t>
            </a:r>
          </a:p>
          <a:p>
            <a:pPr marL="36900" indent="0">
              <a:buNone/>
            </a:pPr>
            <a:r>
              <a:rPr lang="en-US" altLang="ko-KR" dirty="0" smtClean="0"/>
              <a:t>But, More SAE with BPA 1</a:t>
            </a:r>
            <a:r>
              <a:rPr lang="en-US" altLang="ko-KR" baseline="30000" dirty="0" smtClean="0"/>
              <a:t>st</a:t>
            </a:r>
            <a:r>
              <a:rPr lang="en-US" altLang="ko-KR" dirty="0" smtClean="0"/>
              <a:t> vs. </a:t>
            </a:r>
            <a:r>
              <a:rPr lang="en-US" altLang="ko-KR" dirty="0" err="1" smtClean="0"/>
              <a:t>riociguat</a:t>
            </a:r>
            <a:r>
              <a:rPr lang="en-US" altLang="ko-KR" dirty="0" smtClean="0"/>
              <a:t> 1</a:t>
            </a:r>
            <a:r>
              <a:rPr lang="en-US" altLang="ko-KR" baseline="30000" dirty="0" smtClean="0"/>
              <a:t>st</a:t>
            </a:r>
            <a:r>
              <a:rPr lang="en-US" altLang="ko-KR" dirty="0" smtClean="0"/>
              <a:t> line  (42% vs 14%, p=0.004) </a:t>
            </a:r>
          </a:p>
          <a:p>
            <a:pPr marL="36900" indent="0">
              <a:buNone/>
            </a:pPr>
            <a:endParaRPr lang="en-US" altLang="ko-KR" dirty="0"/>
          </a:p>
          <a:p>
            <a:pPr marL="36900" indent="0">
              <a:buNone/>
            </a:pPr>
            <a:r>
              <a:rPr lang="en-US" altLang="ko-KR" dirty="0" smtClean="0">
                <a:sym typeface="Wingdings" panose="05000000000000000000" pitchFamily="2" charset="2"/>
              </a:rPr>
              <a:t> </a:t>
            </a:r>
            <a:r>
              <a:rPr lang="en-US" altLang="ko-KR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Pretreatment with </a:t>
            </a:r>
            <a:r>
              <a:rPr lang="en-US" altLang="ko-KR" b="1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riociguat</a:t>
            </a:r>
            <a:r>
              <a:rPr lang="en-US" altLang="ko-KR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, then BPA !! 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pPr marL="36900" indent="0">
              <a:buNone/>
            </a:pPr>
            <a:endParaRPr lang="en-US" altLang="ko-KR" dirty="0" smtClean="0"/>
          </a:p>
          <a:p>
            <a:pPr marL="36900" indent="0">
              <a:buNone/>
            </a:pPr>
            <a:endParaRPr lang="en-US" altLang="ko-KR" dirty="0" smtClean="0"/>
          </a:p>
          <a:p>
            <a:pPr marL="36900" indent="0">
              <a:buNone/>
            </a:pP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625" y="120650"/>
            <a:ext cx="8134350" cy="224790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6675" y="151226"/>
            <a:ext cx="2756996" cy="689249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8975" y="3013114"/>
            <a:ext cx="3742661" cy="3402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15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b="1" dirty="0" smtClean="0">
                <a:effectLst/>
              </a:rPr>
              <a:t>ALI/ARDS</a:t>
            </a:r>
            <a:r>
              <a:rPr lang="en-US" altLang="ko-KR" b="1" dirty="0">
                <a:effectLst/>
              </a:rPr>
              <a:t> 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913795" y="1737400"/>
            <a:ext cx="10353762" cy="4058751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altLang="ko-KR" dirty="0" smtClean="0">
                <a:effectLst/>
              </a:rPr>
              <a:t>A </a:t>
            </a:r>
            <a:r>
              <a:rPr lang="en-US" altLang="ko-KR" dirty="0">
                <a:effectLst/>
              </a:rPr>
              <a:t>New Global Definition of </a:t>
            </a:r>
            <a:r>
              <a:rPr lang="en-US" altLang="ko-KR" dirty="0" smtClean="0">
                <a:effectLst/>
              </a:rPr>
              <a:t>ARDS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dirty="0" smtClean="0"/>
              <a:t>O2 saturation targets: </a:t>
            </a:r>
            <a:r>
              <a:rPr lang="en-US" altLang="ko-KR" dirty="0">
                <a:effectLst/>
              </a:rPr>
              <a:t>high-normal target may be safe in </a:t>
            </a:r>
            <a:r>
              <a:rPr lang="en-US" altLang="ko-KR" dirty="0" smtClean="0">
                <a:effectLst/>
              </a:rPr>
              <a:t>ARDS.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dirty="0">
                <a:effectLst/>
              </a:rPr>
              <a:t>L</a:t>
            </a:r>
            <a:r>
              <a:rPr lang="en-US" altLang="ko-KR" dirty="0" smtClean="0">
                <a:effectLst/>
              </a:rPr>
              <a:t>ongitudinal </a:t>
            </a:r>
            <a:r>
              <a:rPr lang="en-US" altLang="ko-KR" dirty="0">
                <a:effectLst/>
              </a:rPr>
              <a:t>phenotypes for </a:t>
            </a:r>
            <a:r>
              <a:rPr lang="en-US" altLang="ko-KR" dirty="0" smtClean="0">
                <a:effectLst/>
              </a:rPr>
              <a:t>ARDS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dirty="0" err="1" smtClean="0">
                <a:effectLst/>
              </a:rPr>
              <a:t>Ventilratory</a:t>
            </a:r>
            <a:r>
              <a:rPr lang="en-US" altLang="ko-KR" dirty="0" smtClean="0">
                <a:effectLst/>
              </a:rPr>
              <a:t> ratio (VR) and its trajectory in ARDS  </a:t>
            </a:r>
            <a:endParaRPr lang="en-US" altLang="ko-KR" dirty="0">
              <a:effectLst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dirty="0" err="1">
                <a:effectLst/>
              </a:rPr>
              <a:t>Resp</a:t>
            </a:r>
            <a:r>
              <a:rPr lang="en-US" altLang="ko-KR" dirty="0">
                <a:effectLst/>
              </a:rPr>
              <a:t> mechanics </a:t>
            </a:r>
            <a:r>
              <a:rPr lang="en-US" altLang="ko-KR" dirty="0" smtClean="0">
                <a:effectLst/>
              </a:rPr>
              <a:t>: </a:t>
            </a:r>
            <a:r>
              <a:rPr lang="en-US" altLang="ko-KR" dirty="0">
                <a:effectLst/>
              </a:rPr>
              <a:t>Intrathoracic </a:t>
            </a:r>
            <a:r>
              <a:rPr lang="en-US" altLang="ko-KR" dirty="0" smtClean="0">
                <a:effectLst/>
              </a:rPr>
              <a:t>pr. &amp; lung function </a:t>
            </a:r>
            <a:endParaRPr lang="ko-KR" altLang="ko-KR" dirty="0">
              <a:effectLst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altLang="ko-KR" dirty="0">
              <a:effectLst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altLang="ko-KR" dirty="0" smtClean="0"/>
          </a:p>
          <a:p>
            <a:pPr>
              <a:buFont typeface="Wingdings" panose="05000000000000000000" pitchFamily="2" charset="2"/>
              <a:buChar char="ü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7454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ILD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altLang="ko-KR" dirty="0" smtClean="0"/>
              <a:t>Progressive </a:t>
            </a:r>
            <a:r>
              <a:rPr lang="en-US" altLang="ko-KR" dirty="0" smtClean="0"/>
              <a:t>pulmonary fibrosis (PPF) criteria </a:t>
            </a:r>
            <a:r>
              <a:rPr lang="en-US" altLang="ko-KR" dirty="0" smtClean="0"/>
              <a:t>validation</a:t>
            </a:r>
            <a:endParaRPr lang="en-US" altLang="ko-K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dirty="0" err="1"/>
              <a:t>Pirferidone</a:t>
            </a:r>
            <a:r>
              <a:rPr lang="en-US" altLang="ko-KR" dirty="0"/>
              <a:t> in </a:t>
            </a:r>
            <a:r>
              <a:rPr lang="en-US" altLang="ko-KR" dirty="0" smtClean="0"/>
              <a:t>RA-ILD </a:t>
            </a:r>
            <a:endParaRPr lang="en-US" altLang="ko-K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dirty="0" smtClean="0"/>
              <a:t>Rituximab </a:t>
            </a:r>
            <a:r>
              <a:rPr lang="en-US" altLang="ko-KR" dirty="0" smtClean="0"/>
              <a:t>vs IV Cyclophosphamide in </a:t>
            </a:r>
            <a:r>
              <a:rPr lang="en-US" altLang="ko-KR" dirty="0">
                <a:effectLst/>
              </a:rPr>
              <a:t>severe or progressive CTD associated </a:t>
            </a:r>
            <a:r>
              <a:rPr lang="en-US" altLang="ko-KR" dirty="0" smtClean="0">
                <a:effectLst/>
              </a:rPr>
              <a:t>ILD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dirty="0" smtClean="0"/>
              <a:t>Suspected ILD in the </a:t>
            </a:r>
            <a:r>
              <a:rPr lang="en-US" altLang="ko-KR" dirty="0" err="1" smtClean="0"/>
              <a:t>COPDGene</a:t>
            </a:r>
            <a:r>
              <a:rPr lang="en-US" altLang="ko-KR" dirty="0" smtClean="0"/>
              <a:t> study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dirty="0" smtClean="0"/>
              <a:t>Palliative care in ILD patients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06374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4428" y="503237"/>
            <a:ext cx="7657159" cy="568166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535737" y="6464300"/>
            <a:ext cx="7251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Am J </a:t>
            </a:r>
            <a:r>
              <a:rPr lang="en-US" altLang="ko-KR" sz="1400" dirty="0" err="1"/>
              <a:t>Respir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Crit</a:t>
            </a:r>
            <a:r>
              <a:rPr lang="en-US" altLang="ko-KR" sz="1400" dirty="0"/>
              <a:t> Care Med Vol 205, </a:t>
            </a:r>
            <a:r>
              <a:rPr lang="en-US" altLang="ko-KR" sz="1400" dirty="0" err="1"/>
              <a:t>Iss</a:t>
            </a:r>
            <a:r>
              <a:rPr lang="en-US" altLang="ko-KR" sz="1400" dirty="0"/>
              <a:t> 9, pp e18–e47, May 1, 2022</a:t>
            </a:r>
            <a:endParaRPr lang="ko-KR" altLang="en-US" sz="1400" dirty="0"/>
          </a:p>
          <a:p>
            <a:endParaRPr lang="ko-KR" altLang="en-US" sz="1400" dirty="0"/>
          </a:p>
        </p:txBody>
      </p:sp>
      <p:cxnSp>
        <p:nvCxnSpPr>
          <p:cNvPr id="12" name="직선 연결선 11"/>
          <p:cNvCxnSpPr/>
          <p:nvPr/>
        </p:nvCxnSpPr>
        <p:spPr>
          <a:xfrm>
            <a:off x="6934200" y="1999150"/>
            <a:ext cx="2743200" cy="127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927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0032"/>
            <a:ext cx="8105775" cy="1114425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5775" y="324495"/>
            <a:ext cx="4096873" cy="208906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700" y="1732449"/>
            <a:ext cx="11645900" cy="3865448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0687" y="5791200"/>
            <a:ext cx="6677887" cy="87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96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525" y="101600"/>
            <a:ext cx="6035675" cy="1332011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032" y="1572701"/>
            <a:ext cx="1648479" cy="4032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3032" y="2115016"/>
            <a:ext cx="1001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Patients </a:t>
            </a:r>
            <a:r>
              <a:rPr lang="en-US" altLang="ko-KR" dirty="0"/>
              <a:t>with </a:t>
            </a:r>
            <a:r>
              <a:rPr lang="en-US" altLang="ko-KR" dirty="0" smtClean="0"/>
              <a:t>RA-ILD</a:t>
            </a:r>
            <a:endParaRPr lang="en-US" altLang="ko-KR" dirty="0"/>
          </a:p>
          <a:p>
            <a:r>
              <a:rPr lang="en-US" altLang="ko-KR" dirty="0" err="1" smtClean="0"/>
              <a:t>Pirfenidone</a:t>
            </a:r>
            <a:r>
              <a:rPr lang="en-US" altLang="ko-KR" dirty="0" smtClean="0"/>
              <a:t> </a:t>
            </a:r>
            <a:r>
              <a:rPr lang="en-US" altLang="ko-KR" dirty="0"/>
              <a:t>group (n=63</a:t>
            </a:r>
            <a:r>
              <a:rPr lang="en-US" altLang="ko-KR" dirty="0" smtClean="0"/>
              <a:t>) vs </a:t>
            </a:r>
            <a:r>
              <a:rPr lang="en-US" altLang="ko-KR" dirty="0"/>
              <a:t>Placebo group (n=60)</a:t>
            </a:r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032" y="5664200"/>
            <a:ext cx="11821659" cy="911863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91513" y="211137"/>
            <a:ext cx="4773738" cy="5338763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11511" y="2900437"/>
            <a:ext cx="3121747" cy="2470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64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987" y="166688"/>
            <a:ext cx="6831013" cy="13569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3987" y="1769045"/>
            <a:ext cx="713581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Patients aged 18–80 years with severe or progressive </a:t>
            </a:r>
            <a:r>
              <a:rPr lang="en-US" altLang="ko-KR" dirty="0" smtClean="0"/>
              <a:t>CTD-ILD, related </a:t>
            </a:r>
            <a:r>
              <a:rPr lang="en-US" altLang="ko-KR" dirty="0"/>
              <a:t>to scleroderma, idiopathic inflammatory myositis, or mixed </a:t>
            </a:r>
            <a:r>
              <a:rPr lang="en-US" altLang="ko-KR" dirty="0" smtClean="0"/>
              <a:t>CTD</a:t>
            </a:r>
          </a:p>
          <a:p>
            <a:endParaRPr lang="en-US" altLang="ko-KR" dirty="0"/>
          </a:p>
          <a:p>
            <a:r>
              <a:rPr lang="en-US" altLang="ko-KR" dirty="0"/>
              <a:t>Determination of ILD progression or severity </a:t>
            </a:r>
            <a:r>
              <a:rPr lang="en-US" altLang="ko-KR" dirty="0" smtClean="0"/>
              <a:t>: left </a:t>
            </a:r>
            <a:r>
              <a:rPr lang="en-US" altLang="ko-KR" dirty="0"/>
              <a:t>to individual investigators, with the guidance that patients should be those who would be considered for treatment with intravenous cyclophosphamide in routine clinical practice.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Cyclophosphamide group (n=50) vs.  Rituximab group  </a:t>
            </a:r>
            <a:r>
              <a:rPr lang="en-US" altLang="ko-KR" dirty="0"/>
              <a:t>(</a:t>
            </a:r>
            <a:r>
              <a:rPr lang="en-US" altLang="ko-KR" dirty="0" smtClean="0"/>
              <a:t>n=51)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Primary </a:t>
            </a:r>
            <a:r>
              <a:rPr lang="en-US" altLang="ko-KR" dirty="0"/>
              <a:t>endpoint </a:t>
            </a:r>
            <a:r>
              <a:rPr lang="en-US" altLang="ko-KR" dirty="0" smtClean="0"/>
              <a:t>: change </a:t>
            </a:r>
            <a:r>
              <a:rPr lang="en-US" altLang="ko-KR" dirty="0"/>
              <a:t>in forced vital capacity (FVC) at 24 weeks compared with </a:t>
            </a:r>
            <a:r>
              <a:rPr lang="en-US" altLang="ko-KR" dirty="0" smtClean="0"/>
              <a:t>baseline</a:t>
            </a:r>
          </a:p>
          <a:p>
            <a:endParaRPr lang="en-US" altLang="ko-KR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987" y="5257800"/>
            <a:ext cx="10584709" cy="1412517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9768" y="166688"/>
            <a:ext cx="3561101" cy="497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48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ko-KR" b="1" dirty="0" smtClean="0">
                <a:effectLst/>
              </a:rPr>
              <a:t>COPD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dirty="0">
                <a:effectLst/>
              </a:rPr>
              <a:t>The Lancet Commission towards to elimination of the </a:t>
            </a:r>
            <a:r>
              <a:rPr lang="en-US" altLang="ko-KR" dirty="0" smtClean="0">
                <a:effectLst/>
              </a:rPr>
              <a:t>disease.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dirty="0" smtClean="0">
                <a:effectLst/>
              </a:rPr>
              <a:t>Key Areas</a:t>
            </a:r>
          </a:p>
          <a:p>
            <a:pPr marL="494100" indent="-457200">
              <a:buFont typeface="+mj-lt"/>
              <a:buAutoNum type="arabicPeriod"/>
            </a:pPr>
            <a:r>
              <a:rPr lang="en-US" altLang="ko-KR" dirty="0">
                <a:effectLst/>
              </a:rPr>
              <a:t>Overlapping risk factors: </a:t>
            </a:r>
            <a:r>
              <a:rPr lang="en-US" altLang="ko-KR" dirty="0" err="1">
                <a:effectLst/>
              </a:rPr>
              <a:t>tombacco</a:t>
            </a:r>
            <a:r>
              <a:rPr lang="en-US" altLang="ko-KR" dirty="0">
                <a:effectLst/>
              </a:rPr>
              <a:t>+ biomass +… </a:t>
            </a:r>
            <a:endParaRPr lang="en-US" altLang="ko-KR" dirty="0" smtClean="0">
              <a:effectLst/>
            </a:endParaRPr>
          </a:p>
          <a:p>
            <a:pPr marL="494100" indent="-457200">
              <a:buFont typeface="+mj-lt"/>
              <a:buAutoNum type="arabicPeriod"/>
            </a:pPr>
            <a:r>
              <a:rPr lang="en-US" altLang="ko-KR" dirty="0">
                <a:effectLst/>
              </a:rPr>
              <a:t>Insensitive </a:t>
            </a:r>
            <a:r>
              <a:rPr lang="en-US" altLang="ko-KR" dirty="0" smtClean="0">
                <a:effectLst/>
              </a:rPr>
              <a:t>diagnostic tools</a:t>
            </a:r>
          </a:p>
          <a:p>
            <a:pPr marL="494100" indent="-457200">
              <a:buFont typeface="+mj-lt"/>
              <a:buAutoNum type="arabicPeriod"/>
            </a:pPr>
            <a:r>
              <a:rPr lang="en-US" altLang="ko-KR" dirty="0">
                <a:effectLst/>
              </a:rPr>
              <a:t>Complex, Inadequate, unpredictable treatment</a:t>
            </a:r>
            <a:endParaRPr lang="ko-KR" altLang="ko-KR" dirty="0">
              <a:effectLst/>
            </a:endParaRPr>
          </a:p>
          <a:p>
            <a:pPr marL="494100" indent="-457200">
              <a:buFont typeface="+mj-lt"/>
              <a:buAutoNum type="arabicPeriod"/>
            </a:pPr>
            <a:r>
              <a:rPr lang="en-US" altLang="ko-KR" dirty="0" smtClean="0">
                <a:effectLst/>
              </a:rPr>
              <a:t>Risk/financial </a:t>
            </a:r>
            <a:r>
              <a:rPr lang="en-US" altLang="ko-KR" dirty="0">
                <a:effectLst/>
              </a:rPr>
              <a:t>burden in lower income </a:t>
            </a:r>
            <a:r>
              <a:rPr lang="en-US" altLang="ko-KR" dirty="0" smtClean="0">
                <a:effectLst/>
              </a:rPr>
              <a:t>populations</a:t>
            </a:r>
          </a:p>
          <a:p>
            <a:pPr marL="494100" indent="-457200">
              <a:buFont typeface="+mj-lt"/>
              <a:buAutoNum type="arabicPeriod"/>
            </a:pPr>
            <a:r>
              <a:rPr lang="en-US" altLang="ko-KR" dirty="0" smtClean="0">
                <a:effectLst/>
              </a:rPr>
              <a:t>Shortage of research fund </a:t>
            </a:r>
          </a:p>
          <a:p>
            <a:pPr marL="494100" indent="-457200">
              <a:buFont typeface="+mj-lt"/>
              <a:buAutoNum type="arabicPeriod"/>
            </a:pPr>
            <a:endParaRPr lang="en-US" altLang="ko-KR" dirty="0" smtClean="0">
              <a:effectLst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dirty="0" smtClean="0">
                <a:effectLst/>
              </a:rPr>
              <a:t>CAPTURE 2023 screening tool: not perform well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dirty="0" smtClean="0">
                <a:effectLst/>
              </a:rPr>
              <a:t>Asymptomatic COPD screening : Benefit and harm are minimal !!  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altLang="ko-KR" dirty="0" smtClean="0">
              <a:effectLst/>
            </a:endParaRPr>
          </a:p>
          <a:p>
            <a:pPr marL="494100" indent="-457200">
              <a:buFont typeface="+mj-lt"/>
              <a:buAutoNum type="arabicPeriod"/>
            </a:pPr>
            <a:endParaRPr lang="en-US" altLang="ko-KR" dirty="0" smtClean="0">
              <a:effectLst/>
            </a:endParaRPr>
          </a:p>
          <a:p>
            <a:pPr marL="494100" indent="-457200">
              <a:buFont typeface="+mj-lt"/>
              <a:buAutoNum type="arabicPeriod"/>
            </a:pPr>
            <a:endParaRPr lang="en-US" altLang="ko-KR" dirty="0">
              <a:effectLst/>
            </a:endParaRPr>
          </a:p>
          <a:p>
            <a:pPr marL="494100" indent="-457200">
              <a:buFont typeface="+mj-lt"/>
              <a:buAutoNum type="arabicPeriod"/>
            </a:pPr>
            <a:endParaRPr lang="ko-KR" altLang="ko-KR" dirty="0">
              <a:effectLst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altLang="ko-KR" b="1" dirty="0">
              <a:effectLst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6850" y="420687"/>
            <a:ext cx="5067300" cy="583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799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575" y="185737"/>
            <a:ext cx="7486650" cy="84772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1037" y="185737"/>
            <a:ext cx="2252667" cy="261938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238" y="1508316"/>
            <a:ext cx="4562913" cy="5175252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6689" y="1728786"/>
            <a:ext cx="4999011" cy="4734313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52808" y="828675"/>
            <a:ext cx="9039225" cy="57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537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COVID-19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dirty="0" smtClean="0"/>
              <a:t>Acute management: Awake prone positioning, </a:t>
            </a:r>
            <a:r>
              <a:rPr lang="en-US" altLang="ko-KR" dirty="0" err="1" smtClean="0">
                <a:solidFill>
                  <a:srgbClr val="FFFF00"/>
                </a:solidFill>
              </a:rPr>
              <a:t>Pegylated</a:t>
            </a:r>
            <a:r>
              <a:rPr lang="en-US" altLang="ko-KR" dirty="0" smtClean="0">
                <a:solidFill>
                  <a:srgbClr val="FFFF00"/>
                </a:solidFill>
              </a:rPr>
              <a:t> interferon lambda in high-risk COVID-19 patients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dirty="0" smtClean="0"/>
              <a:t>Post-acute sequelae: Vaccinations associated with a decrease in post-acute symptoms  </a:t>
            </a:r>
            <a:endParaRPr lang="en-US" altLang="ko-KR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dirty="0" smtClean="0"/>
              <a:t>Early </a:t>
            </a:r>
            <a:endParaRPr lang="en-US" altLang="ko-KR" dirty="0" smtClean="0"/>
          </a:p>
          <a:p>
            <a:r>
              <a:rPr lang="en-US" altLang="ko-KR" dirty="0" smtClean="0"/>
              <a:t>Critical care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dirty="0" smtClean="0"/>
              <a:t>Early mobilization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dirty="0" smtClean="0"/>
              <a:t>Early use of melatonin for delirium prevention: negative results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altLang="ko-KR" dirty="0" smtClean="0"/>
          </a:p>
          <a:p>
            <a:pPr>
              <a:buFont typeface="Wingdings" panose="05000000000000000000" pitchFamily="2" charset="2"/>
              <a:buChar char="ü"/>
            </a:pPr>
            <a:endParaRPr lang="en-US" altLang="ko-KR" dirty="0" smtClean="0"/>
          </a:p>
          <a:p>
            <a:pPr>
              <a:buFont typeface="Wingdings" panose="05000000000000000000" pitchFamily="2" charset="2"/>
              <a:buChar char="ü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5365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6839"/>
            <a:ext cx="7372350" cy="174301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1612" y="301625"/>
            <a:ext cx="2390775" cy="2095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2250" y="2247900"/>
            <a:ext cx="497205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Interferon lambda: naturally </a:t>
            </a:r>
            <a:r>
              <a:rPr lang="en-US" altLang="ko-KR" dirty="0"/>
              <a:t>produced type III interferons, which are an early line of defense in upper respiratory tract </a:t>
            </a:r>
            <a:r>
              <a:rPr lang="en-US" altLang="ko-KR" dirty="0" smtClean="0"/>
              <a:t>infections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Adult outpatients </a:t>
            </a:r>
            <a:r>
              <a:rPr lang="en-US" altLang="ko-KR" dirty="0"/>
              <a:t>in Brazil and Canada who were at high risk for severe </a:t>
            </a:r>
            <a:r>
              <a:rPr lang="en-US" altLang="ko-KR" dirty="0" smtClean="0"/>
              <a:t>illness with a </a:t>
            </a:r>
            <a:r>
              <a:rPr lang="en-US" altLang="ko-KR" dirty="0"/>
              <a:t>diagnosis of </a:t>
            </a:r>
            <a:r>
              <a:rPr lang="en-US" altLang="ko-KR" dirty="0" smtClean="0"/>
              <a:t>Covid-19 </a:t>
            </a:r>
            <a:endParaRPr lang="en-US" altLang="ko-KR" dirty="0"/>
          </a:p>
          <a:p>
            <a:endParaRPr lang="en-US" altLang="ko-KR" dirty="0" smtClean="0"/>
          </a:p>
          <a:p>
            <a:r>
              <a:rPr lang="en-US" altLang="ko-KR" dirty="0" smtClean="0"/>
              <a:t>High-risk </a:t>
            </a:r>
            <a:r>
              <a:rPr lang="en-US" altLang="ko-KR" dirty="0"/>
              <a:t>criterion </a:t>
            </a:r>
            <a:r>
              <a:rPr lang="en-US" altLang="ko-KR" dirty="0" smtClean="0"/>
              <a:t>: </a:t>
            </a:r>
            <a:r>
              <a:rPr lang="en-US" altLang="ko-KR" dirty="0"/>
              <a:t>age ≥50 years, diabetes mellitus, and </a:t>
            </a:r>
            <a:r>
              <a:rPr lang="en-US" altLang="ko-KR" dirty="0" smtClean="0"/>
              <a:t>hypertension</a:t>
            </a:r>
            <a:endParaRPr lang="en-US" altLang="ko-KR" dirty="0"/>
          </a:p>
          <a:p>
            <a:endParaRPr lang="en-US" altLang="ko-KR" dirty="0"/>
          </a:p>
          <a:p>
            <a:r>
              <a:rPr lang="en-US" altLang="ko-KR" dirty="0"/>
              <a:t>The primary outcome </a:t>
            </a:r>
            <a:r>
              <a:rPr lang="en-US" altLang="ko-KR" dirty="0" smtClean="0"/>
              <a:t>: composite </a:t>
            </a:r>
            <a:r>
              <a:rPr lang="en-US" altLang="ko-KR" dirty="0"/>
              <a:t>of Covid-19–related hospitalization (or referral to a tertiary hospital) or </a:t>
            </a:r>
            <a:r>
              <a:rPr lang="en-US" altLang="ko-KR" dirty="0" smtClean="0"/>
              <a:t>admission </a:t>
            </a:r>
            <a:r>
              <a:rPr lang="en-US" altLang="ko-KR" dirty="0"/>
              <a:t>to an </a:t>
            </a:r>
            <a:r>
              <a:rPr lang="en-US" altLang="ko-KR" dirty="0" smtClean="0"/>
              <a:t>ED </a:t>
            </a:r>
            <a:r>
              <a:rPr lang="en-US" altLang="ko-KR" dirty="0"/>
              <a:t>within 28 days after randomization.</a:t>
            </a:r>
            <a:endParaRPr lang="ko-KR" altLang="en-US"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6501" y="1470025"/>
            <a:ext cx="5895886" cy="4245038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94300" y="4657788"/>
            <a:ext cx="6781800" cy="21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580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Lung cancer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dirty="0" smtClean="0"/>
              <a:t>Traffic-related air pollution as an independent risk factor for lung cancer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dirty="0" smtClean="0"/>
              <a:t>Lung cancer screening : poor adherence especially for younger, male former smokers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dirty="0" smtClean="0"/>
              <a:t>Robotic-</a:t>
            </a:r>
            <a:r>
              <a:rPr lang="en-US" altLang="ko-KR" dirty="0" err="1" smtClean="0"/>
              <a:t>assited</a:t>
            </a:r>
            <a:r>
              <a:rPr lang="en-US" altLang="ko-KR" dirty="0" smtClean="0"/>
              <a:t> bronchoscopy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dirty="0" smtClean="0"/>
              <a:t>Treatment of Stage I Lung cancer : </a:t>
            </a:r>
            <a:r>
              <a:rPr lang="en-US" altLang="ko-KR" dirty="0" err="1" smtClean="0"/>
              <a:t>Segmentectomy</a:t>
            </a:r>
            <a:r>
              <a:rPr lang="en-US" altLang="ko-KR" dirty="0" smtClean="0"/>
              <a:t>  is non-inferior and likely superior for treatment of small, peripheral lung cancers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dirty="0" err="1" smtClean="0"/>
              <a:t>Neoadjuvant</a:t>
            </a:r>
            <a:r>
              <a:rPr lang="en-US" altLang="ko-KR" dirty="0" smtClean="0"/>
              <a:t> immunotherapy for </a:t>
            </a:r>
            <a:r>
              <a:rPr lang="en-US" altLang="ko-KR" dirty="0" err="1" smtClean="0"/>
              <a:t>resectable</a:t>
            </a:r>
            <a:r>
              <a:rPr lang="en-US" altLang="ko-KR" dirty="0" smtClean="0"/>
              <a:t> lung cancer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altLang="ko-KR" dirty="0" smtClean="0"/>
          </a:p>
          <a:p>
            <a:pPr>
              <a:buFont typeface="Wingdings" panose="05000000000000000000" pitchFamily="2" charset="2"/>
              <a:buChar char="ü"/>
            </a:pPr>
            <a:endParaRPr lang="en-US" altLang="ko-KR" dirty="0" smtClean="0"/>
          </a:p>
          <a:p>
            <a:pPr>
              <a:buFont typeface="Wingdings" panose="05000000000000000000" pitchFamily="2" charset="2"/>
              <a:buChar char="ü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0667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762" y="296862"/>
            <a:ext cx="11115675" cy="623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38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Asthma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dirty="0" smtClean="0"/>
              <a:t>SMART &gt; stepping up to </a:t>
            </a:r>
            <a:r>
              <a:rPr lang="en-US" altLang="ko-KR" dirty="0" err="1" smtClean="0"/>
              <a:t>to</a:t>
            </a:r>
            <a:r>
              <a:rPr lang="en-US" altLang="ko-KR" dirty="0" smtClean="0"/>
              <a:t> higher dose ICS-LABA treatment in patients with poorly controlled asthma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dirty="0" smtClean="0"/>
              <a:t>In terms of Greenhouse gas emission : </a:t>
            </a:r>
            <a:r>
              <a:rPr lang="en-US" altLang="ko-KR" dirty="0" err="1" smtClean="0"/>
              <a:t>pMDI</a:t>
            </a:r>
            <a:r>
              <a:rPr lang="en-US" altLang="ko-KR" dirty="0" smtClean="0"/>
              <a:t> &lt; DPI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dirty="0" smtClean="0"/>
              <a:t>Exacerbation profile and risk factors in Type-2-Low severe asthma cohort 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Sarcoidosis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dirty="0" err="1" smtClean="0"/>
              <a:t>Efzofitimod</a:t>
            </a:r>
            <a:r>
              <a:rPr lang="en-US" altLang="ko-KR" dirty="0" smtClean="0"/>
              <a:t> for the treatment of pulmonary sarcoidosis: safe and well tolerated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6877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620" y="188949"/>
            <a:ext cx="6601776" cy="3263378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7882" y="3702016"/>
            <a:ext cx="8220075" cy="2962275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4530903" y="523982"/>
            <a:ext cx="2219218" cy="259936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3412" y="188949"/>
            <a:ext cx="2812485" cy="27494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685897" y="188949"/>
            <a:ext cx="267128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S/F ratios </a:t>
            </a:r>
            <a:r>
              <a:rPr lang="en-US" altLang="ko-KR" dirty="0" smtClean="0"/>
              <a:t>235 = </a:t>
            </a:r>
          </a:p>
          <a:p>
            <a:r>
              <a:rPr lang="en-US" altLang="ko-KR" dirty="0"/>
              <a:t>P/F ratios </a:t>
            </a:r>
            <a:r>
              <a:rPr lang="en-US" altLang="ko-KR" dirty="0" smtClean="0"/>
              <a:t>200</a:t>
            </a:r>
            <a:endParaRPr lang="en-US" altLang="ko-KR" dirty="0"/>
          </a:p>
          <a:p>
            <a:endParaRPr lang="en-US" altLang="ko-KR" dirty="0" smtClean="0"/>
          </a:p>
          <a:p>
            <a:r>
              <a:rPr lang="en-US" altLang="ko-KR" dirty="0"/>
              <a:t>S/F ratios </a:t>
            </a:r>
            <a:r>
              <a:rPr lang="en-US" altLang="ko-KR" dirty="0" smtClean="0"/>
              <a:t>315 =</a:t>
            </a:r>
            <a:endParaRPr lang="en-US" altLang="ko-KR" dirty="0"/>
          </a:p>
          <a:p>
            <a:r>
              <a:rPr lang="en-US" altLang="ko-KR" dirty="0"/>
              <a:t>P/F </a:t>
            </a:r>
            <a:r>
              <a:rPr lang="en-US" altLang="ko-KR" dirty="0" smtClean="0"/>
              <a:t>ratios 300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333926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088" y="173822"/>
            <a:ext cx="7900460" cy="1676668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7647" y="2001432"/>
            <a:ext cx="3773220" cy="465419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465905" y="619730"/>
            <a:ext cx="339589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ko-KR" dirty="0" smtClean="0"/>
              <a:t>Early recognition/diagnosis/management/clinical study</a:t>
            </a:r>
            <a:endParaRPr lang="en-US" altLang="ko-K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ko-KR" dirty="0" smtClean="0"/>
              <a:t>Include do-not-intubate patients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ko-KR" dirty="0" smtClean="0"/>
              <a:t>Resource-limit environment </a:t>
            </a:r>
          </a:p>
          <a:p>
            <a:endParaRPr lang="en-US" altLang="ko-K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ko-KR" dirty="0" smtClean="0"/>
              <a:t>HFNO </a:t>
            </a:r>
          </a:p>
          <a:p>
            <a:r>
              <a:rPr lang="en-US" altLang="ko-KR" dirty="0" smtClean="0"/>
              <a:t>30L/min~ </a:t>
            </a:r>
          </a:p>
          <a:p>
            <a:r>
              <a:rPr lang="en-US" altLang="ko-KR" dirty="0" smtClean="0">
                <a:sym typeface="Wingdings" panose="05000000000000000000" pitchFamily="2" charset="2"/>
              </a:rPr>
              <a:t> </a:t>
            </a:r>
            <a:r>
              <a:rPr lang="en-US" altLang="ko-KR" dirty="0" smtClean="0"/>
              <a:t>Equivalent </a:t>
            </a:r>
            <a:r>
              <a:rPr lang="en-US" altLang="ko-KR" dirty="0" smtClean="0"/>
              <a:t>effect of </a:t>
            </a:r>
            <a:r>
              <a:rPr lang="en-US" altLang="ko-KR" dirty="0"/>
              <a:t>PEEP </a:t>
            </a:r>
            <a:r>
              <a:rPr lang="en-US" altLang="ko-KR" dirty="0" smtClean="0"/>
              <a:t>2~5 cmH2O</a:t>
            </a:r>
            <a:endParaRPr lang="en-US" altLang="ko-KR" dirty="0"/>
          </a:p>
          <a:p>
            <a:endParaRPr lang="en-US" altLang="ko-K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ko-KR" dirty="0" smtClean="0"/>
              <a:t>Bilateral? </a:t>
            </a:r>
          </a:p>
          <a:p>
            <a:r>
              <a:rPr lang="en-US" altLang="ko-KR" dirty="0" smtClean="0"/>
              <a:t>Same </a:t>
            </a:r>
            <a:r>
              <a:rPr lang="en-US" altLang="ko-KR" dirty="0"/>
              <a:t>mortality with opacities in two quadrants, </a:t>
            </a:r>
            <a:r>
              <a:rPr lang="en-US" altLang="ko-KR" dirty="0" smtClean="0"/>
              <a:t>independent </a:t>
            </a:r>
            <a:r>
              <a:rPr lang="en-US" altLang="ko-KR" dirty="0"/>
              <a:t>of whether the infiltrates were bilateral or </a:t>
            </a:r>
            <a:r>
              <a:rPr lang="en-US" altLang="ko-KR" dirty="0" smtClean="0"/>
              <a:t>unilateral</a:t>
            </a:r>
            <a:endParaRPr lang="ko-KR" alt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8636000" y="6136294"/>
            <a:ext cx="322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/>
              <a:t>Lancet </a:t>
            </a:r>
            <a:r>
              <a:rPr lang="en-US" altLang="ko-KR" sz="1200" dirty="0" err="1"/>
              <a:t>Respir</a:t>
            </a:r>
            <a:r>
              <a:rPr lang="en-US" altLang="ko-KR" sz="1200" dirty="0"/>
              <a:t> Med 2021; 9: 933–36</a:t>
            </a:r>
          </a:p>
          <a:p>
            <a:pPr algn="r"/>
            <a:r>
              <a:rPr lang="fr-FR" altLang="ko-KR" sz="1200" dirty="0"/>
              <a:t>Eur Respir J 2020; 2003317.</a:t>
            </a:r>
            <a:endParaRPr lang="en-US" altLang="ko-KR" sz="1200" dirty="0"/>
          </a:p>
          <a:p>
            <a:pPr algn="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913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3934" y="1226539"/>
            <a:ext cx="5349692" cy="4145562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266" y="1813488"/>
            <a:ext cx="5312040" cy="29716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278337" y="6270946"/>
            <a:ext cx="46952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/>
              <a:t>JAMA, June 20, 2012—Vol 307, No. 23</a:t>
            </a:r>
            <a:endParaRPr lang="pt-BR" altLang="ko-KR" sz="1200" dirty="0"/>
          </a:p>
          <a:p>
            <a:pPr algn="r"/>
            <a:r>
              <a:rPr lang="pt-BR" altLang="ko-KR" sz="1200" dirty="0"/>
              <a:t>Am J Respir Crit Care Med 2023;207:A6229</a:t>
            </a:r>
          </a:p>
        </p:txBody>
      </p:sp>
      <p:sp>
        <p:nvSpPr>
          <p:cNvPr id="2" name="오른쪽 화살표 1"/>
          <p:cNvSpPr/>
          <p:nvPr/>
        </p:nvSpPr>
        <p:spPr>
          <a:xfrm>
            <a:off x="5659303" y="2941038"/>
            <a:ext cx="794634" cy="393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782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b="1" dirty="0" smtClean="0">
                <a:effectLst/>
              </a:rPr>
              <a:t>ALI/ARDS</a:t>
            </a:r>
            <a:r>
              <a:rPr lang="en-US" altLang="ko-KR" b="1" dirty="0">
                <a:effectLst/>
              </a:rPr>
              <a:t> 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913795" y="1737400"/>
            <a:ext cx="10353762" cy="4058751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altLang="ko-KR" dirty="0" smtClean="0">
                <a:effectLst/>
              </a:rPr>
              <a:t>A </a:t>
            </a:r>
            <a:r>
              <a:rPr lang="en-US" altLang="ko-KR" dirty="0">
                <a:effectLst/>
              </a:rPr>
              <a:t>New Global Definition of </a:t>
            </a:r>
            <a:r>
              <a:rPr lang="en-US" altLang="ko-KR" dirty="0" smtClean="0">
                <a:effectLst/>
              </a:rPr>
              <a:t>ARDS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dirty="0" smtClean="0">
                <a:solidFill>
                  <a:srgbClr val="FFFF00"/>
                </a:solidFill>
              </a:rPr>
              <a:t>O2 saturation targets: </a:t>
            </a:r>
            <a:r>
              <a:rPr lang="en-US" altLang="ko-KR" dirty="0">
                <a:solidFill>
                  <a:srgbClr val="FFFF00"/>
                </a:solidFill>
                <a:effectLst/>
              </a:rPr>
              <a:t>high-normal target may be safe in </a:t>
            </a:r>
            <a:r>
              <a:rPr lang="en-US" altLang="ko-KR" dirty="0" smtClean="0">
                <a:solidFill>
                  <a:srgbClr val="FFFF00"/>
                </a:solidFill>
                <a:effectLst/>
              </a:rPr>
              <a:t>ARDS.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dirty="0">
                <a:effectLst/>
              </a:rPr>
              <a:t>L</a:t>
            </a:r>
            <a:r>
              <a:rPr lang="en-US" altLang="ko-KR" dirty="0" smtClean="0">
                <a:effectLst/>
              </a:rPr>
              <a:t>ongitudinal </a:t>
            </a:r>
            <a:r>
              <a:rPr lang="en-US" altLang="ko-KR" dirty="0">
                <a:effectLst/>
              </a:rPr>
              <a:t>phenotypes for </a:t>
            </a:r>
            <a:r>
              <a:rPr lang="en-US" altLang="ko-KR" dirty="0" smtClean="0">
                <a:effectLst/>
              </a:rPr>
              <a:t>ARDS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dirty="0" err="1" smtClean="0">
                <a:effectLst/>
              </a:rPr>
              <a:t>Ventilratory</a:t>
            </a:r>
            <a:r>
              <a:rPr lang="en-US" altLang="ko-KR" dirty="0" smtClean="0">
                <a:effectLst/>
              </a:rPr>
              <a:t> ratio (VR) and its trajectory in ARDS  </a:t>
            </a:r>
            <a:endParaRPr lang="en-US" altLang="ko-KR" dirty="0">
              <a:effectLst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dirty="0" err="1">
                <a:effectLst/>
              </a:rPr>
              <a:t>Resp</a:t>
            </a:r>
            <a:r>
              <a:rPr lang="en-US" altLang="ko-KR" dirty="0">
                <a:effectLst/>
              </a:rPr>
              <a:t> mechanics </a:t>
            </a:r>
            <a:r>
              <a:rPr lang="en-US" altLang="ko-KR" dirty="0" smtClean="0">
                <a:effectLst/>
              </a:rPr>
              <a:t>: </a:t>
            </a:r>
            <a:r>
              <a:rPr lang="en-US" altLang="ko-KR" dirty="0">
                <a:effectLst/>
              </a:rPr>
              <a:t>Intrathoracic </a:t>
            </a:r>
            <a:r>
              <a:rPr lang="en-US" altLang="ko-KR" dirty="0" smtClean="0">
                <a:effectLst/>
              </a:rPr>
              <a:t>pr. &amp; lung function </a:t>
            </a:r>
            <a:endParaRPr lang="ko-KR" altLang="ko-KR" dirty="0">
              <a:effectLst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altLang="ko-KR" dirty="0">
              <a:effectLst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altLang="ko-KR" dirty="0" smtClean="0"/>
          </a:p>
          <a:p>
            <a:pPr>
              <a:buFont typeface="Wingdings" panose="05000000000000000000" pitchFamily="2" charset="2"/>
              <a:buChar char="ü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471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143912"/>
            <a:ext cx="7048500" cy="129243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8507" y="204788"/>
            <a:ext cx="3829050" cy="504825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376" y="2274887"/>
            <a:ext cx="5829300" cy="3781425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9825" y="2274887"/>
            <a:ext cx="5781675" cy="375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494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슬레이트">
  <a:themeElements>
    <a:clrScheme name="슬레이트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슬레이트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슬레이트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3368</TotalTime>
  <Words>1531</Words>
  <Application>Microsoft Office PowerPoint</Application>
  <PresentationFormat>와이드스크린</PresentationFormat>
  <Paragraphs>221</Paragraphs>
  <Slides>40</Slides>
  <Notes>22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40</vt:i4>
      </vt:variant>
    </vt:vector>
  </HeadingPairs>
  <TitlesOfParts>
    <vt:vector size="49" baseType="lpstr">
      <vt:lpstr>돋움</vt:lpstr>
      <vt:lpstr>맑은 고딕</vt:lpstr>
      <vt:lpstr>Arial</vt:lpstr>
      <vt:lpstr>Calisto MT</vt:lpstr>
      <vt:lpstr>msgothic</vt:lpstr>
      <vt:lpstr>Trebuchet MS</vt:lpstr>
      <vt:lpstr>Wingdings</vt:lpstr>
      <vt:lpstr>Wingdings 2</vt:lpstr>
      <vt:lpstr>슬레이트</vt:lpstr>
      <vt:lpstr>Clinical Year in Review  at ATS 2023 </vt:lpstr>
      <vt:lpstr>CLINICAL YEAR IN REVIEW</vt:lpstr>
      <vt:lpstr>ALI/ARDS </vt:lpstr>
      <vt:lpstr>PowerPoint 프레젠테이션</vt:lpstr>
      <vt:lpstr>PowerPoint 프레젠테이션</vt:lpstr>
      <vt:lpstr>PowerPoint 프레젠테이션</vt:lpstr>
      <vt:lpstr>PowerPoint 프레젠테이션</vt:lpstr>
      <vt:lpstr>ALI/ARDS </vt:lpstr>
      <vt:lpstr>PowerPoint 프레젠테이션</vt:lpstr>
      <vt:lpstr>PowerPoint 프레젠테이션</vt:lpstr>
      <vt:lpstr>ALI/ARDS </vt:lpstr>
      <vt:lpstr>PowerPoint 프레젠테이션</vt:lpstr>
      <vt:lpstr>ALI/ARDS </vt:lpstr>
      <vt:lpstr>PowerPoint 프레젠테이션</vt:lpstr>
      <vt:lpstr>Pulmonary hypertension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ILD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기민서(호흡기내과)</dc:creator>
  <cp:lastModifiedBy>기민서(호흡기내과)</cp:lastModifiedBy>
  <cp:revision>84</cp:revision>
  <dcterms:created xsi:type="dcterms:W3CDTF">2023-06-12T09:53:36Z</dcterms:created>
  <dcterms:modified xsi:type="dcterms:W3CDTF">2023-06-22T09:22:44Z</dcterms:modified>
</cp:coreProperties>
</file>