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597" r:id="rId3"/>
    <p:sldId id="604" r:id="rId4"/>
    <p:sldId id="605" r:id="rId5"/>
    <p:sldId id="612" r:id="rId6"/>
    <p:sldId id="613" r:id="rId7"/>
    <p:sldId id="614" r:id="rId8"/>
    <p:sldId id="615" r:id="rId9"/>
    <p:sldId id="616" r:id="rId10"/>
    <p:sldId id="619" r:id="rId11"/>
    <p:sldId id="617" r:id="rId12"/>
    <p:sldId id="618" r:id="rId13"/>
    <p:sldId id="620" r:id="rId14"/>
    <p:sldId id="621" r:id="rId15"/>
    <p:sldId id="623" r:id="rId16"/>
    <p:sldId id="598" r:id="rId17"/>
    <p:sldId id="625" r:id="rId18"/>
    <p:sldId id="626" r:id="rId19"/>
    <p:sldId id="627" r:id="rId20"/>
    <p:sldId id="628" r:id="rId21"/>
    <p:sldId id="624" r:id="rId22"/>
    <p:sldId id="599" r:id="rId23"/>
    <p:sldId id="608" r:id="rId24"/>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80" autoAdjust="0"/>
  </p:normalViewPr>
  <p:slideViewPr>
    <p:cSldViewPr>
      <p:cViewPr>
        <p:scale>
          <a:sx n="106" d="100"/>
          <a:sy n="106" d="100"/>
        </p:scale>
        <p:origin x="-17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dirty="0"/>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741966-4F1B-49FE-947C-243BDF7D25A0}" type="datetimeFigureOut">
              <a:rPr lang="ko-KR" altLang="en-US" smtClean="0"/>
              <a:pPr/>
              <a:t>2017-03-22</a:t>
            </a:fld>
            <a:endParaRPr lang="ko-KR" altLang="en-US" dirty="0"/>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dirty="0"/>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07AB0B-3BDA-4425-A664-F7D6FF70F838}" type="slidenum">
              <a:rPr lang="ko-KR" altLang="en-US" smtClean="0"/>
              <a:pPr/>
              <a:t>‹#›</a:t>
            </a:fld>
            <a:endParaRPr lang="ko-KR" altLang="en-US" dirty="0"/>
          </a:p>
        </p:txBody>
      </p:sp>
    </p:spTree>
    <p:extLst>
      <p:ext uri="{BB962C8B-B14F-4D97-AF65-F5344CB8AC3E}">
        <p14:creationId xmlns:p14="http://schemas.microsoft.com/office/powerpoint/2010/main" val="421771746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New chest radiographic abnormalities occurred in 32 of the 33 patients and were most often diffuse interstitial pulmonary infiltrates, occasionally alveolar in distribution, and often involved the upper lobes. Two patients had pleural effusions.</a:t>
            </a:r>
          </a:p>
          <a:p>
            <a:r>
              <a:rPr lang="en-US" altLang="ko-KR" sz="1200" b="0" i="0" u="none" strike="noStrike" kern="1200" baseline="0" dirty="0" smtClean="0">
                <a:solidFill>
                  <a:schemeClr val="tx1"/>
                </a:solidFill>
                <a:latin typeface="+mn-lt"/>
                <a:ea typeface="+mn-ea"/>
                <a:cs typeface="+mn-cs"/>
              </a:rPr>
              <a:t>Restrictive lung function (decreased FVC and TLC and increased FEV1/FVC) occurred in all 15 patients who had these parameters measured.</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8</a:t>
            </a:fld>
            <a:endParaRPr lang="ko-KR" altLang="en-US" dirty="0"/>
          </a:p>
        </p:txBody>
      </p:sp>
    </p:spTree>
    <p:extLst>
      <p:ext uri="{BB962C8B-B14F-4D97-AF65-F5344CB8AC3E}">
        <p14:creationId xmlns:p14="http://schemas.microsoft.com/office/powerpoint/2010/main" val="386512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New chest radiographic abnormalities occurred in 32 of the 33 patients and were most often diffuse interstitial pulmonary infiltrates, occasionally alveolar in distribution, and often involved the upper lobes. Two patients had pleural effusions.</a:t>
            </a:r>
          </a:p>
          <a:p>
            <a:r>
              <a:rPr lang="en-US" altLang="ko-KR" sz="1200" b="0" i="0" u="none" strike="noStrike" kern="1200" baseline="0" dirty="0" smtClean="0">
                <a:solidFill>
                  <a:schemeClr val="tx1"/>
                </a:solidFill>
                <a:latin typeface="+mn-lt"/>
                <a:ea typeface="+mn-ea"/>
                <a:cs typeface="+mn-cs"/>
              </a:rPr>
              <a:t>Restrictive lung function (decreased FVC and TLC and increased FEV1/FVC) occurred in all 15 patients who had these parameters measured.</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9</a:t>
            </a:fld>
            <a:endParaRPr lang="ko-KR" altLang="en-US" dirty="0"/>
          </a:p>
        </p:txBody>
      </p:sp>
    </p:spTree>
    <p:extLst>
      <p:ext uri="{BB962C8B-B14F-4D97-AF65-F5344CB8AC3E}">
        <p14:creationId xmlns:p14="http://schemas.microsoft.com/office/powerpoint/2010/main" val="386512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10</a:t>
            </a:fld>
            <a:endParaRPr lang="ko-KR" altLang="en-US" dirty="0"/>
          </a:p>
        </p:txBody>
      </p:sp>
    </p:spTree>
    <p:extLst>
      <p:ext uri="{BB962C8B-B14F-4D97-AF65-F5344CB8AC3E}">
        <p14:creationId xmlns:p14="http://schemas.microsoft.com/office/powerpoint/2010/main" val="2577088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No</a:t>
            </a:r>
            <a:r>
              <a:rPr lang="en-US" altLang="ko-KR" baseline="0" dirty="0" smtClean="0"/>
              <a:t> </a:t>
            </a:r>
            <a:r>
              <a:rPr lang="en-US" altLang="ko-KR" dirty="0" smtClean="0"/>
              <a:t>patient receiving a mean daily maintenance dose less than 305 mg developed pulmonary</a:t>
            </a:r>
            <a:r>
              <a:rPr lang="en-US" altLang="ko-KR" baseline="0" dirty="0" smtClean="0"/>
              <a:t> </a:t>
            </a:r>
            <a:r>
              <a:rPr lang="en-US" altLang="ko-KR" dirty="0" smtClean="0"/>
              <a:t>toxicity</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11</a:t>
            </a:fld>
            <a:endParaRPr lang="ko-KR" altLang="en-US" dirty="0"/>
          </a:p>
        </p:txBody>
      </p:sp>
    </p:spTree>
    <p:extLst>
      <p:ext uri="{BB962C8B-B14F-4D97-AF65-F5344CB8AC3E}">
        <p14:creationId xmlns:p14="http://schemas.microsoft.com/office/powerpoint/2010/main" val="2577088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No</a:t>
            </a:r>
            <a:r>
              <a:rPr lang="en-US" altLang="ko-KR" baseline="0" dirty="0" smtClean="0"/>
              <a:t> </a:t>
            </a:r>
            <a:r>
              <a:rPr lang="en-US" altLang="ko-KR" dirty="0" smtClean="0"/>
              <a:t>patient receiving a mean daily maintenance dose less than 305 mg developed pulmonary</a:t>
            </a:r>
            <a:r>
              <a:rPr lang="en-US" altLang="ko-KR" baseline="0" dirty="0" smtClean="0"/>
              <a:t> </a:t>
            </a:r>
            <a:r>
              <a:rPr lang="en-US" altLang="ko-KR" dirty="0" smtClean="0"/>
              <a:t>toxicity</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12</a:t>
            </a:fld>
            <a:endParaRPr lang="ko-KR" altLang="en-US" dirty="0"/>
          </a:p>
        </p:txBody>
      </p:sp>
    </p:spTree>
    <p:extLst>
      <p:ext uri="{BB962C8B-B14F-4D97-AF65-F5344CB8AC3E}">
        <p14:creationId xmlns:p14="http://schemas.microsoft.com/office/powerpoint/2010/main" val="2577088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No</a:t>
            </a:r>
            <a:r>
              <a:rPr lang="en-US" altLang="ko-KR" baseline="0" dirty="0" smtClean="0"/>
              <a:t> </a:t>
            </a:r>
            <a:r>
              <a:rPr lang="en-US" altLang="ko-KR" dirty="0" smtClean="0"/>
              <a:t>patient receiving a mean daily maintenance dose less than 305 mg developed pulmonary</a:t>
            </a:r>
            <a:r>
              <a:rPr lang="en-US" altLang="ko-KR" baseline="0" dirty="0" smtClean="0"/>
              <a:t> </a:t>
            </a:r>
            <a:r>
              <a:rPr lang="en-US" altLang="ko-KR" dirty="0" smtClean="0"/>
              <a:t>toxicity</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13</a:t>
            </a:fld>
            <a:endParaRPr lang="ko-KR" altLang="en-US" dirty="0"/>
          </a:p>
        </p:txBody>
      </p:sp>
    </p:spTree>
    <p:extLst>
      <p:ext uri="{BB962C8B-B14F-4D97-AF65-F5344CB8AC3E}">
        <p14:creationId xmlns:p14="http://schemas.microsoft.com/office/powerpoint/2010/main" val="2577088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No</a:t>
            </a:r>
            <a:r>
              <a:rPr lang="en-US" altLang="ko-KR" baseline="0" dirty="0" smtClean="0"/>
              <a:t> </a:t>
            </a:r>
            <a:r>
              <a:rPr lang="en-US" altLang="ko-KR" dirty="0" smtClean="0"/>
              <a:t>patient receiving a mean daily maintenance dose less than 305 mg developed pulmonary</a:t>
            </a:r>
            <a:r>
              <a:rPr lang="en-US" altLang="ko-KR" baseline="0" dirty="0" smtClean="0"/>
              <a:t> </a:t>
            </a:r>
            <a:r>
              <a:rPr lang="en-US" altLang="ko-KR" dirty="0" smtClean="0"/>
              <a:t>toxicity</a:t>
            </a:r>
            <a:endParaRPr lang="ko-KR" altLang="en-US" dirty="0"/>
          </a:p>
        </p:txBody>
      </p:sp>
      <p:sp>
        <p:nvSpPr>
          <p:cNvPr id="4" name="슬라이드 번호 개체 틀 3"/>
          <p:cNvSpPr>
            <a:spLocks noGrp="1"/>
          </p:cNvSpPr>
          <p:nvPr>
            <p:ph type="sldNum" sz="quarter" idx="10"/>
          </p:nvPr>
        </p:nvSpPr>
        <p:spPr/>
        <p:txBody>
          <a:bodyPr/>
          <a:lstStyle/>
          <a:p>
            <a:fld id="{8A07AB0B-3BDA-4425-A664-F7D6FF70F838}" type="slidenum">
              <a:rPr lang="ko-KR" altLang="en-US" smtClean="0"/>
              <a:pPr/>
              <a:t>14</a:t>
            </a:fld>
            <a:endParaRPr lang="ko-KR" altLang="en-US" dirty="0"/>
          </a:p>
        </p:txBody>
      </p:sp>
    </p:spTree>
    <p:extLst>
      <p:ext uri="{BB962C8B-B14F-4D97-AF65-F5344CB8AC3E}">
        <p14:creationId xmlns:p14="http://schemas.microsoft.com/office/powerpoint/2010/main" val="2577088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a:t>마스터 제목 스타일 편집</a:t>
            </a:r>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a:t>마스터 부제목 스타일 편집</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extLst>
      <p:ext uri="{BB962C8B-B14F-4D97-AF65-F5344CB8AC3E}">
        <p14:creationId xmlns:p14="http://schemas.microsoft.com/office/powerpoint/2010/main" val="2360047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4260531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1401131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28800513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19733984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1455954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10400058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4142688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2174042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32201423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extLst>
      <p:ext uri="{BB962C8B-B14F-4D97-AF65-F5344CB8AC3E}">
        <p14:creationId xmlns:p14="http://schemas.microsoft.com/office/powerpoint/2010/main" val="1958083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a:t>마스터 제목 스타일 편집</a:t>
            </a:r>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11"/>
          </p:nvPr>
        </p:nvSpPr>
        <p:spPr/>
        <p:txBody>
          <a:bodyPr/>
          <a:lstStyle/>
          <a:p>
            <a:endParaRPr lang="ko-KR" altLang="en-US" dirty="0"/>
          </a:p>
        </p:txBody>
      </p:sp>
      <p:sp>
        <p:nvSpPr>
          <p:cNvPr id="6" name="슬라이드 번호 개체 틀 5"/>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a:t>마스터 제목 스타일 편집</a:t>
            </a:r>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8" name="바닥글 개체 틀 7"/>
          <p:cNvSpPr>
            <a:spLocks noGrp="1"/>
          </p:cNvSpPr>
          <p:nvPr>
            <p:ph type="ftr" sz="quarter" idx="11"/>
          </p:nvPr>
        </p:nvSpPr>
        <p:spPr/>
        <p:txBody>
          <a:bodyPr/>
          <a:lstStyle/>
          <a:p>
            <a:endParaRPr lang="ko-KR" altLang="en-US" dirty="0"/>
          </a:p>
        </p:txBody>
      </p:sp>
      <p:sp>
        <p:nvSpPr>
          <p:cNvPr id="9" name="슬라이드 번호 개체 틀 8"/>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4" name="바닥글 개체 틀 3"/>
          <p:cNvSpPr>
            <a:spLocks noGrp="1"/>
          </p:cNvSpPr>
          <p:nvPr>
            <p:ph type="ftr" sz="quarter" idx="11"/>
          </p:nvPr>
        </p:nvSpPr>
        <p:spPr/>
        <p:txBody>
          <a:bodyPr/>
          <a:lstStyle/>
          <a:p>
            <a:endParaRPr lang="ko-KR" altLang="en-US" dirty="0"/>
          </a:p>
        </p:txBody>
      </p:sp>
      <p:sp>
        <p:nvSpPr>
          <p:cNvPr id="5" name="슬라이드 번호 개체 틀 4"/>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3" name="바닥글 개체 틀 2"/>
          <p:cNvSpPr>
            <a:spLocks noGrp="1"/>
          </p:cNvSpPr>
          <p:nvPr>
            <p:ph type="ftr" sz="quarter" idx="11"/>
          </p:nvPr>
        </p:nvSpPr>
        <p:spPr/>
        <p:txBody>
          <a:bodyPr/>
          <a:lstStyle/>
          <a:p>
            <a:endParaRPr lang="ko-KR" altLang="en-US" dirty="0"/>
          </a:p>
        </p:txBody>
      </p:sp>
      <p:sp>
        <p:nvSpPr>
          <p:cNvPr id="4" name="슬라이드 번호 개체 틀 3"/>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a:t>마스터 제목 스타일 편집</a:t>
            </a:r>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a:t>마스터 제목 스타일 편집</a:t>
            </a:r>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E44A51CF-8D24-4855-A889-3014CC995E25}" type="datetimeFigureOut">
              <a:rPr lang="ko-KR" altLang="en-US" smtClean="0"/>
              <a:pPr/>
              <a:t>2017-03-22</a:t>
            </a:fld>
            <a:endParaRPr lang="ko-KR" altLang="en-US" dirty="0"/>
          </a:p>
        </p:txBody>
      </p:sp>
      <p:sp>
        <p:nvSpPr>
          <p:cNvPr id="6" name="바닥글 개체 틀 5"/>
          <p:cNvSpPr>
            <a:spLocks noGrp="1"/>
          </p:cNvSpPr>
          <p:nvPr>
            <p:ph type="ftr" sz="quarter" idx="11"/>
          </p:nvPr>
        </p:nvSpPr>
        <p:spPr/>
        <p:txBody>
          <a:bodyPr/>
          <a:lstStyle/>
          <a:p>
            <a:endParaRPr lang="ko-KR" altLang="en-US" dirty="0"/>
          </a:p>
        </p:txBody>
      </p:sp>
      <p:sp>
        <p:nvSpPr>
          <p:cNvPr id="7" name="슬라이드 번호 개체 틀 6"/>
          <p:cNvSpPr>
            <a:spLocks noGrp="1"/>
          </p:cNvSpPr>
          <p:nvPr>
            <p:ph type="sldNum" sz="quarter" idx="12"/>
          </p:nvPr>
        </p:nvSpPr>
        <p:spPr/>
        <p:txBody>
          <a:bodyPr/>
          <a:lstStyle/>
          <a:p>
            <a:fld id="{AA2F5C8B-107E-4C56-86A1-B42EB3BC3AB1}" type="slidenum">
              <a:rPr lang="ko-KR" altLang="en-US" smtClean="0"/>
              <a:pPr/>
              <a:t>‹#›</a:t>
            </a:fld>
            <a:endParaRPr lang="ko-KR"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A51CF-8D24-4855-A889-3014CC995E25}" type="datetimeFigureOut">
              <a:rPr lang="ko-KR" altLang="en-US" smtClean="0"/>
              <a:pPr/>
              <a:t>2017-03-22</a:t>
            </a:fld>
            <a:endParaRPr lang="ko-KR" altLang="en-US" dirty="0"/>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dirty="0"/>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2F5C8B-107E-4C56-86A1-B42EB3BC3AB1}" type="slidenum">
              <a:rPr lang="ko-KR" altLang="en-US" smtClean="0"/>
              <a:pPr/>
              <a:t>‹#›</a:t>
            </a:fld>
            <a:endParaRPr lang="ko-KR" altLang="en-US" dirty="0"/>
          </a:p>
        </p:txBody>
      </p:sp>
      <p:pic>
        <p:nvPicPr>
          <p:cNvPr id="7" name="Picture 2"/>
          <p:cNvPicPr>
            <a:picLocks noChangeAspect="1" noChangeArrowheads="1"/>
          </p:cNvPicPr>
          <p:nvPr userDrawn="1"/>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extLst>
      <p:ext uri="{BB962C8B-B14F-4D97-AF65-F5344CB8AC3E}">
        <p14:creationId xmlns:p14="http://schemas.microsoft.com/office/powerpoint/2010/main" val="9814347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544016" y="1268760"/>
            <a:ext cx="7772400" cy="1470025"/>
          </a:xfrm>
        </p:spPr>
        <p:txBody>
          <a:bodyPr>
            <a:normAutofit/>
          </a:bodyPr>
          <a:lstStyle/>
          <a:p>
            <a:pPr algn="l"/>
            <a:r>
              <a:rPr lang="en-US" altLang="ko-KR" sz="3200" b="1" dirty="0" err="1">
                <a:solidFill>
                  <a:schemeClr val="bg1">
                    <a:lumMod val="85000"/>
                  </a:schemeClr>
                </a:solidFill>
              </a:rPr>
              <a:t>Amiodarone</a:t>
            </a:r>
            <a:r>
              <a:rPr lang="en-US" altLang="ko-KR" sz="3200" b="1" dirty="0">
                <a:solidFill>
                  <a:schemeClr val="bg1">
                    <a:lumMod val="85000"/>
                  </a:schemeClr>
                </a:solidFill>
              </a:rPr>
              <a:t> induced lung disease</a:t>
            </a:r>
            <a:endParaRPr lang="ko-KR" altLang="en-US" sz="3200" dirty="0">
              <a:solidFill>
                <a:schemeClr val="bg1">
                  <a:lumMod val="85000"/>
                </a:schemeClr>
              </a:solidFill>
            </a:endParaRPr>
          </a:p>
        </p:txBody>
      </p:sp>
      <p:sp>
        <p:nvSpPr>
          <p:cNvPr id="3" name="부제목 2"/>
          <p:cNvSpPr>
            <a:spLocks noGrp="1"/>
          </p:cNvSpPr>
          <p:nvPr>
            <p:ph type="subTitle" idx="1"/>
          </p:nvPr>
        </p:nvSpPr>
        <p:spPr>
          <a:xfrm>
            <a:off x="539552" y="4293096"/>
            <a:ext cx="6400800" cy="1752600"/>
          </a:xfrm>
        </p:spPr>
        <p:txBody>
          <a:bodyPr>
            <a:normAutofit/>
          </a:bodyPr>
          <a:lstStyle/>
          <a:p>
            <a:pPr algn="l" latinLnBrk="0">
              <a:lnSpc>
                <a:spcPct val="150000"/>
              </a:lnSpc>
            </a:pPr>
            <a:r>
              <a:rPr lang="en-US" altLang="ko-KR" sz="1800" b="1" dirty="0" smtClean="0">
                <a:solidFill>
                  <a:schemeClr val="tx1"/>
                </a:solidFill>
                <a:ea typeface="HY그래픽" pitchFamily="18" charset="-127"/>
                <a:cs typeface="Times New Roman" pitchFamily="18" charset="0"/>
              </a:rPr>
              <a:t>Bora Yoon</a:t>
            </a:r>
          </a:p>
          <a:p>
            <a:pPr algn="l" latinLnBrk="0">
              <a:lnSpc>
                <a:spcPct val="150000"/>
              </a:lnSpc>
            </a:pPr>
            <a:r>
              <a:rPr lang="en-US" altLang="ko-KR" sz="1800" b="1" dirty="0" smtClean="0">
                <a:solidFill>
                  <a:schemeClr val="tx1"/>
                </a:solidFill>
                <a:ea typeface="HY그래픽" pitchFamily="18" charset="-127"/>
                <a:cs typeface="Times New Roman" pitchFamily="18" charset="0"/>
              </a:rPr>
              <a:t>Division </a:t>
            </a:r>
            <a:r>
              <a:rPr lang="en-US" altLang="ko-KR" sz="1800" b="1" dirty="0">
                <a:solidFill>
                  <a:schemeClr val="tx1"/>
                </a:solidFill>
                <a:ea typeface="HY그래픽" pitchFamily="18" charset="-127"/>
                <a:cs typeface="Times New Roman" pitchFamily="18" charset="0"/>
              </a:rPr>
              <a:t>of Pulmonology</a:t>
            </a:r>
          </a:p>
          <a:p>
            <a:pPr algn="l"/>
            <a:r>
              <a:rPr lang="en-US" altLang="ko-KR" sz="1800" b="1" dirty="0">
                <a:solidFill>
                  <a:schemeClr val="tx1"/>
                </a:solidFill>
                <a:ea typeface="HY그래픽" pitchFamily="18" charset="-127"/>
                <a:cs typeface="Times New Roman" pitchFamily="18" charset="0"/>
              </a:rPr>
              <a:t>Department Of internal </a:t>
            </a:r>
            <a:r>
              <a:rPr lang="en-US" altLang="ko-KR" sz="1800" b="1" dirty="0" smtClean="0">
                <a:solidFill>
                  <a:schemeClr val="tx1"/>
                </a:solidFill>
                <a:ea typeface="HY그래픽" pitchFamily="18" charset="-127"/>
                <a:cs typeface="Times New Roman" pitchFamily="18" charset="0"/>
              </a:rPr>
              <a:t>medicine</a:t>
            </a:r>
            <a:endParaRPr lang="en-US" altLang="ko-KR" sz="1800" b="1" dirty="0">
              <a:solidFill>
                <a:schemeClr val="tx1"/>
              </a:solidFill>
              <a:ea typeface="HY그래픽" pitchFamily="18" charset="-127"/>
              <a:cs typeface="Times New Roman" pitchFamily="18" charset="0"/>
            </a:endParaRPr>
          </a:p>
          <a:p>
            <a:pPr algn="l"/>
            <a:r>
              <a:rPr lang="en-US" altLang="ko-KR" sz="1800" b="1" dirty="0" err="1" smtClean="0">
                <a:solidFill>
                  <a:schemeClr val="tx1"/>
                </a:solidFill>
                <a:ea typeface="HY그래픽" pitchFamily="18" charset="-127"/>
                <a:cs typeface="Times New Roman" pitchFamily="18" charset="0"/>
              </a:rPr>
              <a:t>Yonsei</a:t>
            </a:r>
            <a:r>
              <a:rPr lang="en-US" altLang="ko-KR" sz="1800" b="1" dirty="0" smtClean="0">
                <a:solidFill>
                  <a:schemeClr val="tx1"/>
                </a:solidFill>
                <a:ea typeface="HY그래픽" pitchFamily="18" charset="-127"/>
                <a:cs typeface="Times New Roman" pitchFamily="18" charset="0"/>
              </a:rPr>
              <a:t> </a:t>
            </a:r>
            <a:r>
              <a:rPr lang="en-US" altLang="ko-KR" sz="1800" b="1" dirty="0">
                <a:solidFill>
                  <a:schemeClr val="tx1"/>
                </a:solidFill>
                <a:ea typeface="HY그래픽" pitchFamily="18" charset="-127"/>
                <a:cs typeface="Times New Roman" pitchFamily="18" charset="0"/>
              </a:rPr>
              <a:t>University College of Medicine</a:t>
            </a:r>
          </a:p>
          <a:p>
            <a:pPr algn="l"/>
            <a:endParaRPr lang="ko-KR" altLang="en-US" sz="1800" b="1" dirty="0">
              <a:solidFill>
                <a:schemeClr val="tx1"/>
              </a:solidFill>
            </a:endParaRPr>
          </a:p>
        </p:txBody>
      </p:sp>
    </p:spTree>
    <p:extLst>
      <p:ext uri="{BB962C8B-B14F-4D97-AF65-F5344CB8AC3E}">
        <p14:creationId xmlns:p14="http://schemas.microsoft.com/office/powerpoint/2010/main" val="40655273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2132856"/>
            <a:ext cx="8640960" cy="2585323"/>
          </a:xfrm>
          <a:prstGeom prst="rect">
            <a:avLst/>
          </a:prstGeom>
          <a:noFill/>
        </p:spPr>
        <p:txBody>
          <a:bodyPr wrap="square" rtlCol="0">
            <a:spAutoFit/>
          </a:bodyPr>
          <a:lstStyle/>
          <a:p>
            <a:pPr marL="285750" indent="-285750">
              <a:buFont typeface="Wingdings" pitchFamily="2" charset="2"/>
              <a:buChar char="Ø"/>
            </a:pPr>
            <a:r>
              <a:rPr lang="en-US" altLang="ko-KR" dirty="0" smtClean="0"/>
              <a:t>Result</a:t>
            </a:r>
          </a:p>
          <a:p>
            <a:pPr marL="285750" indent="-285750">
              <a:buFont typeface="Wingdings" pitchFamily="2" charset="2"/>
              <a:buChar char="Ø"/>
            </a:pPr>
            <a:endParaRPr lang="en-US" altLang="ko-KR" dirty="0"/>
          </a:p>
          <a:p>
            <a:pPr marL="285750" indent="-285750">
              <a:buFont typeface="Wingdings" pitchFamily="2" charset="2"/>
              <a:buChar char="ü"/>
            </a:pPr>
            <a:r>
              <a:rPr lang="en-US" altLang="ko-KR" dirty="0"/>
              <a:t>Plasma concentrations of </a:t>
            </a:r>
            <a:r>
              <a:rPr lang="en-US" altLang="ko-KR" dirty="0" err="1" smtClean="0">
                <a:solidFill>
                  <a:srgbClr val="FF0000"/>
                </a:solidFill>
              </a:rPr>
              <a:t>amiodarone</a:t>
            </a:r>
            <a:r>
              <a:rPr lang="en-US" altLang="ko-KR" dirty="0" smtClean="0"/>
              <a:t> </a:t>
            </a:r>
            <a:r>
              <a:rPr lang="en-US" altLang="ko-KR" dirty="0"/>
              <a:t>was </a:t>
            </a:r>
            <a:r>
              <a:rPr lang="en-US" altLang="ko-KR" dirty="0">
                <a:solidFill>
                  <a:srgbClr val="FF0000"/>
                </a:solidFill>
              </a:rPr>
              <a:t>no difference in </a:t>
            </a:r>
            <a:r>
              <a:rPr lang="en-US" altLang="ko-KR" dirty="0" smtClean="0">
                <a:solidFill>
                  <a:srgbClr val="FF0000"/>
                </a:solidFill>
              </a:rPr>
              <a:t>mean plasma concentration</a:t>
            </a:r>
            <a:r>
              <a:rPr lang="en-US" altLang="ko-KR" dirty="0" smtClean="0"/>
              <a:t> </a:t>
            </a:r>
            <a:r>
              <a:rPr lang="en-US" altLang="ko-KR" dirty="0"/>
              <a:t>between </a:t>
            </a:r>
            <a:r>
              <a:rPr lang="en-US" altLang="ko-KR" dirty="0" smtClean="0"/>
              <a:t>the groups </a:t>
            </a:r>
            <a:r>
              <a:rPr lang="en-US" altLang="ko-KR" dirty="0"/>
              <a:t>with and without </a:t>
            </a:r>
            <a:r>
              <a:rPr lang="en-US" altLang="ko-KR" dirty="0" smtClean="0"/>
              <a:t>toxicity. </a:t>
            </a:r>
          </a:p>
          <a:p>
            <a:endParaRPr lang="en-US" altLang="ko-KR" dirty="0" smtClean="0"/>
          </a:p>
          <a:p>
            <a:pPr marL="285750" indent="-285750">
              <a:buFont typeface="Wingdings" pitchFamily="2" charset="2"/>
              <a:buChar char="ü"/>
            </a:pPr>
            <a:r>
              <a:rPr lang="en-US" altLang="ko-KR" dirty="0" smtClean="0"/>
              <a:t>However</a:t>
            </a:r>
            <a:r>
              <a:rPr lang="en-US" altLang="ko-KR" dirty="0"/>
              <a:t>, the </a:t>
            </a:r>
            <a:r>
              <a:rPr lang="en-US" altLang="ko-KR" dirty="0" smtClean="0"/>
              <a:t>mean plasma </a:t>
            </a:r>
            <a:r>
              <a:rPr lang="en-US" altLang="ko-KR" dirty="0" err="1">
                <a:solidFill>
                  <a:srgbClr val="FF0000"/>
                </a:solidFill>
              </a:rPr>
              <a:t>desethylamiodarone</a:t>
            </a:r>
            <a:r>
              <a:rPr lang="en-US" altLang="ko-KR" dirty="0"/>
              <a:t> </a:t>
            </a:r>
            <a:endParaRPr lang="en-US" altLang="ko-KR" dirty="0" smtClean="0"/>
          </a:p>
          <a:p>
            <a:r>
              <a:rPr lang="en-US" altLang="ko-KR" dirty="0"/>
              <a:t> </a:t>
            </a:r>
            <a:r>
              <a:rPr lang="en-US" altLang="ko-KR" dirty="0" smtClean="0"/>
              <a:t>   concentrations </a:t>
            </a:r>
            <a:r>
              <a:rPr lang="en-US" altLang="ko-KR" dirty="0"/>
              <a:t>were </a:t>
            </a:r>
            <a:r>
              <a:rPr lang="en-US" altLang="ko-KR" dirty="0" smtClean="0"/>
              <a:t>significantly </a:t>
            </a:r>
            <a:r>
              <a:rPr lang="en-US" altLang="ko-KR" dirty="0" smtClean="0">
                <a:solidFill>
                  <a:srgbClr val="FF0000"/>
                </a:solidFill>
              </a:rPr>
              <a:t>higher in</a:t>
            </a:r>
          </a:p>
          <a:p>
            <a:r>
              <a:rPr lang="en-US" altLang="ko-KR" dirty="0">
                <a:solidFill>
                  <a:srgbClr val="FF0000"/>
                </a:solidFill>
              </a:rPr>
              <a:t> </a:t>
            </a:r>
            <a:r>
              <a:rPr lang="en-US" altLang="ko-KR" dirty="0" smtClean="0">
                <a:solidFill>
                  <a:srgbClr val="FF0000"/>
                </a:solidFill>
              </a:rPr>
              <a:t>   </a:t>
            </a:r>
            <a:r>
              <a:rPr lang="en-US" altLang="ko-KR" dirty="0">
                <a:solidFill>
                  <a:srgbClr val="FF0000"/>
                </a:solidFill>
              </a:rPr>
              <a:t>the group with pulmonary </a:t>
            </a:r>
            <a:r>
              <a:rPr lang="en-US" altLang="ko-KR" dirty="0" smtClean="0">
                <a:solidFill>
                  <a:srgbClr val="FF0000"/>
                </a:solidFill>
              </a:rPr>
              <a:t>toxicity.</a:t>
            </a:r>
          </a:p>
          <a:p>
            <a:r>
              <a:rPr lang="en-US" altLang="ko-KR" dirty="0"/>
              <a:t> </a:t>
            </a:r>
            <a:r>
              <a:rPr lang="en-US" altLang="ko-KR" dirty="0" smtClean="0"/>
              <a:t>   </a:t>
            </a:r>
            <a:r>
              <a:rPr lang="en-US" altLang="ko-KR" dirty="0"/>
              <a:t>(2.34±+</a:t>
            </a:r>
            <a:r>
              <a:rPr lang="en-US" altLang="ko-KR" dirty="0" smtClean="0"/>
              <a:t>0.18 versus </a:t>
            </a:r>
            <a:r>
              <a:rPr lang="en-US" altLang="ko-KR" dirty="0"/>
              <a:t>1.92±0.04 4g/ml</a:t>
            </a:r>
            <a:r>
              <a:rPr lang="en-US" altLang="ko-KR" dirty="0" smtClean="0"/>
              <a:t>, </a:t>
            </a:r>
            <a:r>
              <a:rPr lang="en-US" altLang="ko-KR" i="1" dirty="0" smtClean="0"/>
              <a:t>p=0.009</a:t>
            </a:r>
            <a:r>
              <a:rPr lang="en-US" altLang="ko-KR" dirty="0" smtClean="0"/>
              <a:t>)</a:t>
            </a:r>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grpSp>
        <p:nvGrpSpPr>
          <p:cNvPr id="7" name="그룹 6"/>
          <p:cNvGrpSpPr/>
          <p:nvPr/>
        </p:nvGrpSpPr>
        <p:grpSpPr>
          <a:xfrm>
            <a:off x="6156176" y="3347324"/>
            <a:ext cx="2726630" cy="2378967"/>
            <a:chOff x="5877532" y="3501008"/>
            <a:chExt cx="2933266" cy="2594991"/>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7532" y="3501008"/>
              <a:ext cx="2933266" cy="2594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타원 1"/>
            <p:cNvSpPr/>
            <p:nvPr/>
          </p:nvSpPr>
          <p:spPr>
            <a:xfrm>
              <a:off x="7902586" y="4113220"/>
              <a:ext cx="432048"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0"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smtClean="0"/>
              <a:t>[Circulation Vol 82, No 1, July 1990]</a:t>
            </a:r>
          </a:p>
          <a:p>
            <a:pPr marL="0" indent="0">
              <a:buFont typeface="Arial" pitchFamily="34" charset="0"/>
              <a:buNone/>
            </a:pPr>
            <a:r>
              <a:rPr lang="en-US" altLang="ko-KR" sz="1800" b="1" smtClean="0"/>
              <a:t>Clinical Features of Amiodarone-Induced Pulmonary Toxicity</a:t>
            </a:r>
          </a:p>
          <a:p>
            <a:pPr marL="0" indent="0">
              <a:buFont typeface="Arial" pitchFamily="34" charset="0"/>
              <a:buNone/>
            </a:pPr>
            <a:r>
              <a:rPr lang="en-US" altLang="ko-KR" sz="1200" smtClean="0"/>
              <a:t>Raymond E. Dusman, MD, Marshall S. Stanton, MD, William M. Miles, MD, </a:t>
            </a:r>
            <a:r>
              <a:rPr lang="nl-NL" altLang="ko-KR" sz="1200" smtClean="0"/>
              <a:t>Lawrence S. Klein, MD, Douglas P. Zipes, MD, </a:t>
            </a:r>
            <a:r>
              <a:rPr lang="en-US" altLang="ko-KR" sz="1200" smtClean="0"/>
              <a:t>Naomi S. Fineberg, PhD, and James J. Heger, MD</a:t>
            </a:r>
            <a:endParaRPr lang="ko-KR" altLang="en-US" sz="1200" dirty="0"/>
          </a:p>
        </p:txBody>
      </p:sp>
    </p:spTree>
    <p:extLst>
      <p:ext uri="{BB962C8B-B14F-4D97-AF65-F5344CB8AC3E}">
        <p14:creationId xmlns:p14="http://schemas.microsoft.com/office/powerpoint/2010/main" val="399029497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2132856"/>
            <a:ext cx="8640960" cy="3139321"/>
          </a:xfrm>
          <a:prstGeom prst="rect">
            <a:avLst/>
          </a:prstGeom>
          <a:noFill/>
        </p:spPr>
        <p:txBody>
          <a:bodyPr wrap="square" rtlCol="0">
            <a:spAutoFit/>
          </a:bodyPr>
          <a:lstStyle/>
          <a:p>
            <a:pPr marL="285750" indent="-285750">
              <a:buFont typeface="Wingdings" pitchFamily="2" charset="2"/>
              <a:buChar char="Ø"/>
            </a:pPr>
            <a:r>
              <a:rPr lang="en-US" altLang="ko-KR" dirty="0" smtClean="0"/>
              <a:t>Result</a:t>
            </a:r>
          </a:p>
          <a:p>
            <a:endParaRPr lang="en-US" altLang="ko-KR" dirty="0" smtClean="0"/>
          </a:p>
          <a:p>
            <a:pPr marL="285750" indent="-285750">
              <a:buFont typeface="Wingdings" pitchFamily="2" charset="2"/>
              <a:buChar char="ü"/>
            </a:pPr>
            <a:r>
              <a:rPr lang="en-US" altLang="ko-KR" dirty="0" smtClean="0"/>
              <a:t>There </a:t>
            </a:r>
            <a:r>
              <a:rPr lang="en-US" altLang="ko-KR" dirty="0"/>
              <a:t>was </a:t>
            </a:r>
            <a:r>
              <a:rPr lang="en-US" altLang="ko-KR" dirty="0" smtClean="0">
                <a:solidFill>
                  <a:srgbClr val="FF0000"/>
                </a:solidFill>
              </a:rPr>
              <a:t>no significant </a:t>
            </a:r>
            <a:r>
              <a:rPr lang="en-US" altLang="ko-KR" dirty="0">
                <a:solidFill>
                  <a:srgbClr val="FF0000"/>
                </a:solidFill>
              </a:rPr>
              <a:t>difference </a:t>
            </a:r>
            <a:r>
              <a:rPr lang="en-US" altLang="ko-KR" dirty="0"/>
              <a:t>between the </a:t>
            </a:r>
            <a:endParaRPr lang="en-US" altLang="ko-KR" dirty="0" smtClean="0"/>
          </a:p>
          <a:p>
            <a:r>
              <a:rPr lang="en-US" altLang="ko-KR" dirty="0"/>
              <a:t> </a:t>
            </a:r>
            <a:r>
              <a:rPr lang="en-US" altLang="ko-KR" dirty="0" smtClean="0"/>
              <a:t>   group </a:t>
            </a:r>
            <a:r>
              <a:rPr lang="en-US" altLang="ko-KR" dirty="0"/>
              <a:t>with </a:t>
            </a:r>
            <a:r>
              <a:rPr lang="en-US" altLang="ko-KR" dirty="0" smtClean="0"/>
              <a:t>and </a:t>
            </a:r>
            <a:r>
              <a:rPr lang="en-US" altLang="ko-KR" dirty="0"/>
              <a:t>without </a:t>
            </a:r>
            <a:r>
              <a:rPr lang="en-US" altLang="ko-KR" dirty="0" err="1"/>
              <a:t>amiodarone</a:t>
            </a:r>
            <a:r>
              <a:rPr lang="en-US" altLang="ko-KR" dirty="0"/>
              <a:t> pulmonary </a:t>
            </a:r>
            <a:endParaRPr lang="en-US" altLang="ko-KR" dirty="0" smtClean="0"/>
          </a:p>
          <a:p>
            <a:r>
              <a:rPr lang="en-US" altLang="ko-KR" dirty="0"/>
              <a:t> </a:t>
            </a:r>
            <a:r>
              <a:rPr lang="en-US" altLang="ko-KR" dirty="0" smtClean="0"/>
              <a:t>   toxicity with respect </a:t>
            </a:r>
            <a:r>
              <a:rPr lang="en-US" altLang="ko-KR" dirty="0"/>
              <a:t>to the actual length of </a:t>
            </a:r>
            <a:r>
              <a:rPr lang="en-US" altLang="ko-KR" dirty="0" smtClean="0"/>
              <a:t>the</a:t>
            </a:r>
          </a:p>
          <a:p>
            <a:r>
              <a:rPr lang="en-US" altLang="ko-KR" dirty="0">
                <a:solidFill>
                  <a:srgbClr val="FF0000"/>
                </a:solidFill>
              </a:rPr>
              <a:t> </a:t>
            </a:r>
            <a:r>
              <a:rPr lang="en-US" altLang="ko-KR" dirty="0" smtClean="0">
                <a:solidFill>
                  <a:srgbClr val="FF0000"/>
                </a:solidFill>
              </a:rPr>
              <a:t>   </a:t>
            </a:r>
            <a:r>
              <a:rPr lang="en-US" altLang="ko-KR" dirty="0">
                <a:solidFill>
                  <a:srgbClr val="FF0000"/>
                </a:solidFill>
              </a:rPr>
              <a:t>loading </a:t>
            </a:r>
            <a:r>
              <a:rPr lang="en-US" altLang="ko-KR" dirty="0" smtClean="0"/>
              <a:t>period </a:t>
            </a:r>
            <a:r>
              <a:rPr lang="en-US" altLang="ko-KR" dirty="0"/>
              <a:t>and the mean daily </a:t>
            </a:r>
            <a:r>
              <a:rPr lang="en-US" altLang="ko-KR" dirty="0" smtClean="0"/>
              <a:t>loading Dose.</a:t>
            </a:r>
          </a:p>
          <a:p>
            <a:endParaRPr lang="en-US" altLang="ko-KR" dirty="0" smtClean="0"/>
          </a:p>
          <a:p>
            <a:pPr marL="285750" indent="-285750">
              <a:buFont typeface="Wingdings" pitchFamily="2" charset="2"/>
              <a:buChar char="ü"/>
            </a:pPr>
            <a:r>
              <a:rPr lang="en-US" altLang="ko-KR" dirty="0" smtClean="0"/>
              <a:t>During the </a:t>
            </a:r>
            <a:r>
              <a:rPr lang="en-US" altLang="ko-KR" dirty="0" smtClean="0">
                <a:solidFill>
                  <a:srgbClr val="FF0000"/>
                </a:solidFill>
              </a:rPr>
              <a:t>maintenance</a:t>
            </a:r>
            <a:r>
              <a:rPr lang="en-US" altLang="ko-KR" dirty="0" smtClean="0"/>
              <a:t> </a:t>
            </a:r>
            <a:r>
              <a:rPr lang="en-US" altLang="ko-KR" dirty="0"/>
              <a:t>period, however, the </a:t>
            </a:r>
            <a:r>
              <a:rPr lang="en-US" altLang="ko-KR" dirty="0" smtClean="0"/>
              <a:t>patients</a:t>
            </a:r>
          </a:p>
          <a:p>
            <a:r>
              <a:rPr lang="en-US" altLang="ko-KR" dirty="0" smtClean="0"/>
              <a:t>    </a:t>
            </a:r>
            <a:r>
              <a:rPr lang="en-US" altLang="ko-KR" dirty="0"/>
              <a:t>who </a:t>
            </a:r>
            <a:r>
              <a:rPr lang="en-US" altLang="ko-KR" dirty="0" smtClean="0"/>
              <a:t>developed toxicity </a:t>
            </a:r>
            <a:r>
              <a:rPr lang="en-US" altLang="ko-KR" dirty="0"/>
              <a:t>received a significantly </a:t>
            </a:r>
            <a:endParaRPr lang="en-US" altLang="ko-KR" dirty="0" smtClean="0"/>
          </a:p>
          <a:p>
            <a:r>
              <a:rPr lang="en-US" altLang="ko-KR" dirty="0">
                <a:solidFill>
                  <a:srgbClr val="FF0000"/>
                </a:solidFill>
              </a:rPr>
              <a:t> </a:t>
            </a:r>
            <a:r>
              <a:rPr lang="en-US" altLang="ko-KR" dirty="0" smtClean="0">
                <a:solidFill>
                  <a:srgbClr val="FF0000"/>
                </a:solidFill>
              </a:rPr>
              <a:t>   higher </a:t>
            </a:r>
            <a:r>
              <a:rPr lang="en-US" altLang="ko-KR" dirty="0">
                <a:solidFill>
                  <a:srgbClr val="FF0000"/>
                </a:solidFill>
              </a:rPr>
              <a:t>mean </a:t>
            </a:r>
            <a:r>
              <a:rPr lang="en-US" altLang="ko-KR" dirty="0" smtClean="0">
                <a:solidFill>
                  <a:srgbClr val="FF0000"/>
                </a:solidFill>
              </a:rPr>
              <a:t>daily dose.</a:t>
            </a:r>
          </a:p>
          <a:p>
            <a:r>
              <a:rPr lang="en-US" altLang="ko-KR" dirty="0" smtClean="0"/>
              <a:t>    (517+25 </a:t>
            </a:r>
            <a:r>
              <a:rPr lang="en-US" altLang="ko-KR" dirty="0"/>
              <a:t>versus 409±6 mg, </a:t>
            </a:r>
            <a:r>
              <a:rPr lang="en-US" altLang="ko-KR" i="1" dirty="0"/>
              <a:t>p&lt;0.001</a:t>
            </a:r>
            <a:r>
              <a:rPr lang="en-US" altLang="ko-KR" dirty="0" smtClean="0"/>
              <a:t>)</a:t>
            </a:r>
            <a:endParaRPr lang="en-US" altLang="ko-KR" dirty="0"/>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grpSp>
        <p:nvGrpSpPr>
          <p:cNvPr id="9" name="그룹 8"/>
          <p:cNvGrpSpPr/>
          <p:nvPr/>
        </p:nvGrpSpPr>
        <p:grpSpPr>
          <a:xfrm>
            <a:off x="6437303" y="2557939"/>
            <a:ext cx="2527185" cy="3078857"/>
            <a:chOff x="6437303" y="3284984"/>
            <a:chExt cx="2527185" cy="3078857"/>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7303" y="3284984"/>
              <a:ext cx="2527185" cy="30788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타원 7"/>
            <p:cNvSpPr/>
            <p:nvPr/>
          </p:nvSpPr>
          <p:spPr>
            <a:xfrm>
              <a:off x="8262625" y="4264167"/>
              <a:ext cx="441013" cy="29006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0"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smtClean="0"/>
              <a:t>[Circulation Vol 82, No 1, July 1990]</a:t>
            </a:r>
          </a:p>
          <a:p>
            <a:pPr marL="0" indent="0">
              <a:buFont typeface="Arial" pitchFamily="34" charset="0"/>
              <a:buNone/>
            </a:pPr>
            <a:r>
              <a:rPr lang="en-US" altLang="ko-KR" sz="1800" b="1" smtClean="0"/>
              <a:t>Clinical Features of Amiodarone-Induced Pulmonary Toxicity</a:t>
            </a:r>
          </a:p>
          <a:p>
            <a:pPr marL="0" indent="0">
              <a:buFont typeface="Arial" pitchFamily="34" charset="0"/>
              <a:buNone/>
            </a:pPr>
            <a:r>
              <a:rPr lang="en-US" altLang="ko-KR" sz="1200" smtClean="0"/>
              <a:t>Raymond E. Dusman, MD, Marshall S. Stanton, MD, William M. Miles, MD, </a:t>
            </a:r>
            <a:r>
              <a:rPr lang="nl-NL" altLang="ko-KR" sz="1200" smtClean="0"/>
              <a:t>Lawrence S. Klein, MD, Douglas P. Zipes, MD, </a:t>
            </a:r>
            <a:r>
              <a:rPr lang="en-US" altLang="ko-KR" sz="1200" smtClean="0"/>
              <a:t>Naomi S. Fineberg, PhD, and James J. Heger, MD</a:t>
            </a:r>
            <a:endParaRPr lang="ko-KR" altLang="en-US" sz="1200" dirty="0"/>
          </a:p>
        </p:txBody>
      </p:sp>
    </p:spTree>
    <p:extLst>
      <p:ext uri="{BB962C8B-B14F-4D97-AF65-F5344CB8AC3E}">
        <p14:creationId xmlns:p14="http://schemas.microsoft.com/office/powerpoint/2010/main" val="12193379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2495" y="2132856"/>
            <a:ext cx="8640960" cy="3693319"/>
          </a:xfrm>
          <a:prstGeom prst="rect">
            <a:avLst/>
          </a:prstGeom>
          <a:noFill/>
        </p:spPr>
        <p:txBody>
          <a:bodyPr wrap="square" rtlCol="0">
            <a:spAutoFit/>
          </a:bodyPr>
          <a:lstStyle/>
          <a:p>
            <a:pPr marL="285750" indent="-285750">
              <a:buFont typeface="Wingdings" pitchFamily="2" charset="2"/>
              <a:buChar char="Ø"/>
            </a:pPr>
            <a:r>
              <a:rPr lang="en-US" altLang="ko-KR" dirty="0" err="1" smtClean="0"/>
              <a:t>Concolusions</a:t>
            </a:r>
            <a:endParaRPr lang="en-US" altLang="ko-KR" dirty="0" smtClean="0"/>
          </a:p>
          <a:p>
            <a:pPr marL="285750" indent="-285750">
              <a:buFont typeface="Wingdings" pitchFamily="2" charset="2"/>
              <a:buChar char="Ø"/>
            </a:pPr>
            <a:endParaRPr lang="en-US" altLang="ko-KR" dirty="0"/>
          </a:p>
          <a:p>
            <a:pPr marL="342900" indent="-342900">
              <a:buFont typeface="Wingdings" pitchFamily="2" charset="2"/>
              <a:buChar char="ü"/>
            </a:pPr>
            <a:r>
              <a:rPr lang="en-US" altLang="ko-KR" dirty="0" err="1"/>
              <a:t>amiodarone</a:t>
            </a:r>
            <a:r>
              <a:rPr lang="en-US" altLang="ko-KR" dirty="0"/>
              <a:t> pulmonary </a:t>
            </a:r>
            <a:r>
              <a:rPr lang="en-US" altLang="ko-KR" dirty="0" smtClean="0"/>
              <a:t>toxicity (APT) </a:t>
            </a:r>
            <a:r>
              <a:rPr lang="en-US" altLang="ko-KR" dirty="0"/>
              <a:t>occurred in </a:t>
            </a:r>
            <a:r>
              <a:rPr lang="en-US" altLang="ko-KR" dirty="0">
                <a:solidFill>
                  <a:srgbClr val="FF0000"/>
                </a:solidFill>
              </a:rPr>
              <a:t>5.8%</a:t>
            </a:r>
            <a:r>
              <a:rPr lang="en-US" altLang="ko-KR" dirty="0"/>
              <a:t> of </a:t>
            </a:r>
            <a:r>
              <a:rPr lang="en-US" altLang="ko-KR" dirty="0" smtClean="0"/>
              <a:t>patients.</a:t>
            </a:r>
          </a:p>
          <a:p>
            <a:pPr marL="342900" indent="-342900">
              <a:buFont typeface="Wingdings" pitchFamily="2" charset="2"/>
              <a:buChar char="ü"/>
            </a:pPr>
            <a:endParaRPr lang="en-US" altLang="ko-KR" dirty="0"/>
          </a:p>
          <a:p>
            <a:pPr marL="342900" indent="-342900">
              <a:buFont typeface="Wingdings" pitchFamily="2" charset="2"/>
              <a:buChar char="ü"/>
            </a:pPr>
            <a:r>
              <a:rPr lang="en-US" altLang="ko-KR" dirty="0" smtClean="0"/>
              <a:t>APT </a:t>
            </a:r>
            <a:r>
              <a:rPr lang="en-US" altLang="ko-KR" dirty="0"/>
              <a:t>was more common with </a:t>
            </a:r>
            <a:endParaRPr lang="en-US" altLang="ko-KR" dirty="0" smtClean="0"/>
          </a:p>
          <a:p>
            <a:r>
              <a:rPr lang="en-US" altLang="ko-KR" dirty="0"/>
              <a:t> </a:t>
            </a:r>
            <a:r>
              <a:rPr lang="en-US" altLang="ko-KR" dirty="0" smtClean="0"/>
              <a:t>   </a:t>
            </a:r>
            <a:r>
              <a:rPr lang="en-US" altLang="ko-KR" dirty="0" smtClean="0">
                <a:solidFill>
                  <a:srgbClr val="FF0000"/>
                </a:solidFill>
              </a:rPr>
              <a:t>a higher </a:t>
            </a:r>
            <a:r>
              <a:rPr lang="en-US" altLang="ko-KR" dirty="0" err="1">
                <a:solidFill>
                  <a:srgbClr val="FF0000"/>
                </a:solidFill>
              </a:rPr>
              <a:t>amiodarone</a:t>
            </a:r>
            <a:r>
              <a:rPr lang="en-US" altLang="ko-KR" dirty="0">
                <a:solidFill>
                  <a:srgbClr val="FF0000"/>
                </a:solidFill>
              </a:rPr>
              <a:t> maintenance dose, </a:t>
            </a:r>
            <a:endParaRPr lang="en-US" altLang="ko-KR" dirty="0" smtClean="0">
              <a:solidFill>
                <a:srgbClr val="FF0000"/>
              </a:solidFill>
            </a:endParaRPr>
          </a:p>
          <a:p>
            <a:r>
              <a:rPr lang="en-US" altLang="ko-KR" dirty="0" smtClean="0">
                <a:solidFill>
                  <a:srgbClr val="FF0000"/>
                </a:solidFill>
              </a:rPr>
              <a:t>    advanced </a:t>
            </a:r>
            <a:r>
              <a:rPr lang="en-US" altLang="ko-KR" dirty="0">
                <a:solidFill>
                  <a:srgbClr val="FF0000"/>
                </a:solidFill>
              </a:rPr>
              <a:t>age, </a:t>
            </a:r>
            <a:endParaRPr lang="en-US" altLang="ko-KR" dirty="0" smtClean="0">
              <a:solidFill>
                <a:srgbClr val="FF0000"/>
              </a:solidFill>
            </a:endParaRPr>
          </a:p>
          <a:p>
            <a:r>
              <a:rPr lang="en-US" altLang="ko-KR" dirty="0">
                <a:solidFill>
                  <a:srgbClr val="FF0000"/>
                </a:solidFill>
              </a:rPr>
              <a:t> </a:t>
            </a:r>
            <a:r>
              <a:rPr lang="en-US" altLang="ko-KR" dirty="0" smtClean="0">
                <a:solidFill>
                  <a:srgbClr val="FF0000"/>
                </a:solidFill>
              </a:rPr>
              <a:t>   </a:t>
            </a:r>
            <a:r>
              <a:rPr lang="en-US" altLang="ko-KR" dirty="0" smtClean="0">
                <a:solidFill>
                  <a:srgbClr val="FF0000"/>
                </a:solidFill>
              </a:rPr>
              <a:t>lower </a:t>
            </a:r>
            <a:r>
              <a:rPr lang="en-US" altLang="ko-KR" dirty="0">
                <a:solidFill>
                  <a:srgbClr val="FF0000"/>
                </a:solidFill>
              </a:rPr>
              <a:t>pretreatment DLCO, </a:t>
            </a:r>
            <a:endParaRPr lang="en-US" altLang="ko-KR" dirty="0" smtClean="0">
              <a:solidFill>
                <a:srgbClr val="FF0000"/>
              </a:solidFill>
            </a:endParaRPr>
          </a:p>
          <a:p>
            <a:r>
              <a:rPr lang="en-US" altLang="ko-KR" dirty="0">
                <a:solidFill>
                  <a:srgbClr val="FF0000"/>
                </a:solidFill>
              </a:rPr>
              <a:t> </a:t>
            </a:r>
            <a:r>
              <a:rPr lang="en-US" altLang="ko-KR" dirty="0" smtClean="0">
                <a:solidFill>
                  <a:srgbClr val="FF0000"/>
                </a:solidFill>
              </a:rPr>
              <a:t>   </a:t>
            </a:r>
            <a:r>
              <a:rPr lang="en-US" altLang="ko-KR" dirty="0" smtClean="0">
                <a:solidFill>
                  <a:srgbClr val="FF0000"/>
                </a:solidFill>
              </a:rPr>
              <a:t>and </a:t>
            </a:r>
            <a:r>
              <a:rPr lang="en-US" altLang="ko-KR" dirty="0" smtClean="0">
                <a:solidFill>
                  <a:srgbClr val="FF0000"/>
                </a:solidFill>
              </a:rPr>
              <a:t>higher plasma </a:t>
            </a:r>
            <a:r>
              <a:rPr lang="en-US" altLang="ko-KR" dirty="0" err="1">
                <a:solidFill>
                  <a:srgbClr val="FF0000"/>
                </a:solidFill>
              </a:rPr>
              <a:t>desethylamiodarone</a:t>
            </a:r>
            <a:r>
              <a:rPr lang="en-US" altLang="ko-KR" dirty="0">
                <a:solidFill>
                  <a:srgbClr val="FF0000"/>
                </a:solidFill>
              </a:rPr>
              <a:t> </a:t>
            </a:r>
            <a:r>
              <a:rPr lang="en-US" altLang="ko-KR" dirty="0" smtClean="0">
                <a:solidFill>
                  <a:srgbClr val="FF0000"/>
                </a:solidFill>
              </a:rPr>
              <a:t>concentrations.</a:t>
            </a:r>
          </a:p>
          <a:p>
            <a:pPr marL="342900" indent="-342900">
              <a:buFont typeface="Wingdings" pitchFamily="2" charset="2"/>
              <a:buChar char="ü"/>
            </a:pPr>
            <a:endParaRPr lang="en-US" altLang="ko-KR" dirty="0"/>
          </a:p>
          <a:p>
            <a:pPr marL="342900" indent="-342900">
              <a:buFont typeface="Wingdings" pitchFamily="2" charset="2"/>
              <a:buChar char="ü"/>
            </a:pPr>
            <a:r>
              <a:rPr lang="en-US" altLang="ko-KR" dirty="0" smtClean="0"/>
              <a:t>pretreatment </a:t>
            </a:r>
            <a:r>
              <a:rPr lang="en-US" altLang="ko-KR" dirty="0"/>
              <a:t>chest radiographic, </a:t>
            </a:r>
            <a:r>
              <a:rPr lang="en-US" altLang="ko-KR" dirty="0" err="1" smtClean="0"/>
              <a:t>spirometric</a:t>
            </a:r>
            <a:r>
              <a:rPr lang="en-US" altLang="ko-KR" dirty="0" smtClean="0"/>
              <a:t>, and </a:t>
            </a:r>
            <a:r>
              <a:rPr lang="en-US" altLang="ko-KR" dirty="0"/>
              <a:t>lung volume abnormalities were not predictive for development of </a:t>
            </a:r>
            <a:r>
              <a:rPr lang="en-US" altLang="ko-KR" dirty="0" err="1" smtClean="0"/>
              <a:t>amiodarone</a:t>
            </a:r>
            <a:r>
              <a:rPr lang="en-US" altLang="ko-KR" dirty="0" smtClean="0"/>
              <a:t> pulmonary </a:t>
            </a:r>
            <a:r>
              <a:rPr lang="en-US" altLang="ko-KR" dirty="0"/>
              <a:t>toxicity.</a:t>
            </a:r>
            <a:endParaRPr lang="en-US" altLang="ko-KR" dirty="0" smtClean="0"/>
          </a:p>
          <a:p>
            <a:endParaRPr lang="en-US" altLang="ko-KR" dirty="0" smtClean="0"/>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sp>
        <p:nvSpPr>
          <p:cNvPr id="7"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smtClean="0"/>
              <a:t>[Circulation Vol 82, No 1, July 1990]</a:t>
            </a:r>
          </a:p>
          <a:p>
            <a:pPr marL="0" indent="0">
              <a:buFont typeface="Arial" pitchFamily="34" charset="0"/>
              <a:buNone/>
            </a:pPr>
            <a:r>
              <a:rPr lang="en-US" altLang="ko-KR" sz="1800" b="1" smtClean="0"/>
              <a:t>Clinical Features of Amiodarone-Induced Pulmonary Toxicity</a:t>
            </a:r>
          </a:p>
          <a:p>
            <a:pPr marL="0" indent="0">
              <a:buFont typeface="Arial" pitchFamily="34" charset="0"/>
              <a:buNone/>
            </a:pPr>
            <a:r>
              <a:rPr lang="en-US" altLang="ko-KR" sz="1200" smtClean="0"/>
              <a:t>Raymond E. Dusman, MD, Marshall S. Stanton, MD, William M. Miles, MD, </a:t>
            </a:r>
            <a:r>
              <a:rPr lang="nl-NL" altLang="ko-KR" sz="1200" smtClean="0"/>
              <a:t>Lawrence S. Klein, MD, Douglas P. Zipes, MD, </a:t>
            </a:r>
            <a:r>
              <a:rPr lang="en-US" altLang="ko-KR" sz="1200" smtClean="0"/>
              <a:t>Naomi S. Fineberg, PhD, and James J. Heger, MD</a:t>
            </a:r>
            <a:endParaRPr lang="ko-KR" altLang="en-US" sz="1200" dirty="0"/>
          </a:p>
        </p:txBody>
      </p:sp>
    </p:spTree>
    <p:extLst>
      <p:ext uri="{BB962C8B-B14F-4D97-AF65-F5344CB8AC3E}">
        <p14:creationId xmlns:p14="http://schemas.microsoft.com/office/powerpoint/2010/main" val="36208496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67544" y="404664"/>
            <a:ext cx="8229600" cy="1108720"/>
          </a:xfrm>
        </p:spPr>
        <p:txBody>
          <a:bodyPr>
            <a:normAutofit/>
          </a:bodyPr>
          <a:lstStyle/>
          <a:p>
            <a:pPr marL="0" indent="0">
              <a:buNone/>
            </a:pPr>
            <a:r>
              <a:rPr lang="en-US" altLang="ko-KR" sz="1200" dirty="0" smtClean="0">
                <a:latin typeface="+mn-ea"/>
              </a:rPr>
              <a:t>[Annals </a:t>
            </a:r>
            <a:r>
              <a:rPr lang="en-US" altLang="ko-KR" sz="1200" dirty="0">
                <a:latin typeface="+mn-ea"/>
              </a:rPr>
              <a:t>of Diagnostic Pathology, </a:t>
            </a:r>
            <a:r>
              <a:rPr lang="en-US" altLang="ko-KR" sz="1200" dirty="0" err="1">
                <a:latin typeface="+mn-ea"/>
              </a:rPr>
              <a:t>Vol</a:t>
            </a:r>
            <a:r>
              <a:rPr lang="en-US" altLang="ko-KR" sz="1200" dirty="0">
                <a:latin typeface="+mn-ea"/>
              </a:rPr>
              <a:t> 1, No 1 (October), 1997: </a:t>
            </a:r>
            <a:r>
              <a:rPr lang="en-US" altLang="ko-KR" sz="1200" dirty="0" err="1">
                <a:latin typeface="+mn-ea"/>
              </a:rPr>
              <a:t>pp</a:t>
            </a:r>
            <a:r>
              <a:rPr lang="en-US" altLang="ko-KR" sz="1200" dirty="0">
                <a:latin typeface="+mn-ea"/>
              </a:rPr>
              <a:t> </a:t>
            </a:r>
            <a:r>
              <a:rPr lang="en-US" altLang="ko-KR" sz="1200" dirty="0" smtClean="0">
                <a:latin typeface="+mn-ea"/>
              </a:rPr>
              <a:t>47-56]</a:t>
            </a:r>
            <a:endParaRPr lang="en-US" altLang="ko-KR" sz="1200" dirty="0">
              <a:latin typeface="+mn-ea"/>
            </a:endParaRPr>
          </a:p>
          <a:p>
            <a:pPr marL="0" indent="0">
              <a:buNone/>
            </a:pPr>
            <a:r>
              <a:rPr lang="en-US" altLang="ko-KR" sz="1800" b="1" dirty="0" err="1" smtClean="0">
                <a:latin typeface="+mn-ea"/>
              </a:rPr>
              <a:t>Amiodarone</a:t>
            </a:r>
            <a:r>
              <a:rPr lang="en-US" altLang="ko-KR" sz="1800" b="1" dirty="0" smtClean="0">
                <a:latin typeface="+mn-ea"/>
              </a:rPr>
              <a:t> </a:t>
            </a:r>
            <a:r>
              <a:rPr lang="en-US" altLang="ko-KR" sz="1800" b="1" dirty="0">
                <a:latin typeface="+mn-ea"/>
              </a:rPr>
              <a:t>Pulmonary Toxicity: Cytopathology, Ultrastructure, and </a:t>
            </a:r>
            <a:r>
              <a:rPr lang="en-US" altLang="ko-KR" sz="1800" b="1" dirty="0" smtClean="0">
                <a:latin typeface="+mn-ea"/>
              </a:rPr>
              <a:t>Immunocytochemistry</a:t>
            </a:r>
            <a:endParaRPr lang="en-US" altLang="ko-KR" sz="1200" dirty="0">
              <a:latin typeface="+mn-ea"/>
            </a:endParaRPr>
          </a:p>
          <a:p>
            <a:pPr marL="0" indent="0">
              <a:buNone/>
            </a:pPr>
            <a:r>
              <a:rPr lang="en-US" altLang="ko-KR" sz="1200" dirty="0" smtClean="0">
                <a:latin typeface="+mn-ea"/>
              </a:rPr>
              <a:t>Carlos </a:t>
            </a:r>
            <a:r>
              <a:rPr lang="en-US" altLang="ko-KR" sz="1200" dirty="0">
                <a:latin typeface="+mn-ea"/>
              </a:rPr>
              <a:t>W.M. </a:t>
            </a:r>
            <a:r>
              <a:rPr lang="en-US" altLang="ko-KR" sz="1200" dirty="0" err="1">
                <a:latin typeface="+mn-ea"/>
              </a:rPr>
              <a:t>Bedrossian</a:t>
            </a:r>
            <a:r>
              <a:rPr lang="en-US" altLang="ko-KR" sz="1200" dirty="0">
                <a:latin typeface="+mn-ea"/>
              </a:rPr>
              <a:t>, MD, </a:t>
            </a:r>
            <a:r>
              <a:rPr lang="en-US" altLang="ko-KR" sz="1200" dirty="0" err="1">
                <a:latin typeface="+mn-ea"/>
              </a:rPr>
              <a:t>CindyJ</a:t>
            </a:r>
            <a:r>
              <a:rPr lang="en-US" altLang="ko-KR" sz="1200" dirty="0">
                <a:latin typeface="+mn-ea"/>
              </a:rPr>
              <a:t>. Warren, MD, Jill </a:t>
            </a:r>
            <a:r>
              <a:rPr lang="en-US" altLang="ko-KR" sz="1200" dirty="0" err="1">
                <a:latin typeface="+mn-ea"/>
              </a:rPr>
              <a:t>Ohar</a:t>
            </a:r>
            <a:r>
              <a:rPr lang="en-US" altLang="ko-KR" sz="1200" dirty="0">
                <a:latin typeface="+mn-ea"/>
              </a:rPr>
              <a:t>, MD, and Raj </a:t>
            </a:r>
            <a:r>
              <a:rPr lang="en-US" altLang="ko-KR" sz="1200" dirty="0" err="1">
                <a:latin typeface="+mn-ea"/>
              </a:rPr>
              <a:t>Bhan</a:t>
            </a:r>
            <a:r>
              <a:rPr lang="en-US" altLang="ko-KR" sz="1200" dirty="0">
                <a:latin typeface="+mn-ea"/>
              </a:rPr>
              <a:t>, </a:t>
            </a:r>
            <a:r>
              <a:rPr lang="en-US" altLang="ko-KR" sz="1200" dirty="0" smtClean="0">
                <a:latin typeface="+mn-ea"/>
              </a:rPr>
              <a:t>MD</a:t>
            </a:r>
            <a:r>
              <a:rPr lang="en-US" altLang="ko-KR" sz="1200" dirty="0">
                <a:latin typeface="+mn-ea"/>
              </a:rPr>
              <a:t>.</a:t>
            </a:r>
            <a:endParaRPr lang="ko-KR" altLang="en-US" sz="1200" dirty="0">
              <a:latin typeface="+mn-ea"/>
            </a:endParaRPr>
          </a:p>
        </p:txBody>
      </p:sp>
      <p:sp>
        <p:nvSpPr>
          <p:cNvPr id="6" name="TextBox 5"/>
          <p:cNvSpPr txBox="1"/>
          <p:nvPr/>
        </p:nvSpPr>
        <p:spPr>
          <a:xfrm>
            <a:off x="4670157" y="6453336"/>
            <a:ext cx="4323620" cy="246221"/>
          </a:xfrm>
          <a:prstGeom prst="rect">
            <a:avLst/>
          </a:prstGeom>
          <a:noFill/>
        </p:spPr>
        <p:txBody>
          <a:bodyPr wrap="none" rtlCol="0">
            <a:spAutoFit/>
          </a:bodyPr>
          <a:lstStyle/>
          <a:p>
            <a:r>
              <a:rPr lang="en-US" altLang="ko-KR" sz="1000" dirty="0">
                <a:latin typeface="+mn-ea"/>
              </a:rPr>
              <a:t>Annals of Diagnostic Pathology, </a:t>
            </a:r>
            <a:r>
              <a:rPr lang="en-US" altLang="ko-KR" sz="1000" dirty="0" err="1">
                <a:latin typeface="+mn-ea"/>
              </a:rPr>
              <a:t>Vol</a:t>
            </a:r>
            <a:r>
              <a:rPr lang="en-US" altLang="ko-KR" sz="1000" dirty="0">
                <a:latin typeface="+mn-ea"/>
              </a:rPr>
              <a:t> 1, No 1 (October), 1997: </a:t>
            </a:r>
            <a:r>
              <a:rPr lang="en-US" altLang="ko-KR" sz="1000" dirty="0" err="1">
                <a:latin typeface="+mn-ea"/>
              </a:rPr>
              <a:t>pp</a:t>
            </a:r>
            <a:r>
              <a:rPr lang="en-US" altLang="ko-KR" sz="1000" dirty="0">
                <a:latin typeface="+mn-ea"/>
              </a:rPr>
              <a:t> 47-56</a:t>
            </a:r>
            <a:endParaRPr lang="ko-KR" altLang="en-US" sz="1000" dirty="0"/>
          </a:p>
        </p:txBody>
      </p:sp>
      <p:sp>
        <p:nvSpPr>
          <p:cNvPr id="7" name="TextBox 6"/>
          <p:cNvSpPr txBox="1"/>
          <p:nvPr/>
        </p:nvSpPr>
        <p:spPr>
          <a:xfrm>
            <a:off x="323528" y="1805909"/>
            <a:ext cx="8640960" cy="4770537"/>
          </a:xfrm>
          <a:prstGeom prst="rect">
            <a:avLst/>
          </a:prstGeom>
          <a:noFill/>
        </p:spPr>
        <p:txBody>
          <a:bodyPr wrap="square" rtlCol="0">
            <a:spAutoFit/>
          </a:bodyPr>
          <a:lstStyle/>
          <a:p>
            <a:pPr marL="285750" indent="-285750">
              <a:buFont typeface="Wingdings" pitchFamily="2" charset="2"/>
              <a:buChar char="ü"/>
            </a:pPr>
            <a:r>
              <a:rPr lang="en-US" altLang="ko-KR" sz="1600" dirty="0" smtClean="0">
                <a:solidFill>
                  <a:srgbClr val="FF0000"/>
                </a:solidFill>
              </a:rPr>
              <a:t>190 cardiac </a:t>
            </a:r>
            <a:r>
              <a:rPr lang="en-US" altLang="ko-KR" sz="1600" dirty="0" smtClean="0">
                <a:solidFill>
                  <a:srgbClr val="FF0000"/>
                </a:solidFill>
              </a:rPr>
              <a:t>patients </a:t>
            </a:r>
            <a:r>
              <a:rPr lang="en-US" altLang="ko-KR" sz="1600" dirty="0"/>
              <a:t>were prospectively enrolled in an </a:t>
            </a:r>
            <a:r>
              <a:rPr lang="en-US" altLang="ko-KR" sz="1600" dirty="0" err="1"/>
              <a:t>amiodarone</a:t>
            </a:r>
            <a:r>
              <a:rPr lang="en-US" altLang="ko-KR" sz="1600" dirty="0"/>
              <a:t> protocol. Over a 10-year period, </a:t>
            </a:r>
            <a:r>
              <a:rPr lang="en-US" altLang="ko-KR" sz="1600" dirty="0" smtClean="0">
                <a:solidFill>
                  <a:srgbClr val="FF0000"/>
                </a:solidFill>
              </a:rPr>
              <a:t>16 patients </a:t>
            </a:r>
            <a:r>
              <a:rPr lang="en-US" altLang="ko-KR" sz="1600" dirty="0" smtClean="0"/>
              <a:t>developed </a:t>
            </a:r>
            <a:r>
              <a:rPr lang="en-US" altLang="ko-KR" sz="1600" dirty="0"/>
              <a:t>new or progressive respiratory symptoms while taking </a:t>
            </a:r>
            <a:r>
              <a:rPr lang="en-US" altLang="ko-KR" sz="1600" dirty="0" err="1"/>
              <a:t>amiodarone</a:t>
            </a:r>
            <a:r>
              <a:rPr lang="en-US" altLang="ko-KR" sz="1600" dirty="0" smtClean="0"/>
              <a:t>.</a:t>
            </a:r>
          </a:p>
          <a:p>
            <a:pPr marL="285750" indent="-285750">
              <a:buFont typeface="Wingdings" pitchFamily="2" charset="2"/>
              <a:buChar char="ü"/>
            </a:pPr>
            <a:endParaRPr lang="en-US" altLang="ko-KR" sz="1600" dirty="0" smtClean="0"/>
          </a:p>
          <a:p>
            <a:pPr marL="285750" indent="-285750">
              <a:buFont typeface="Wingdings" pitchFamily="2" charset="2"/>
              <a:buChar char="ü"/>
            </a:pPr>
            <a:r>
              <a:rPr lang="en-US" altLang="ko-KR" sz="1600" dirty="0">
                <a:solidFill>
                  <a:srgbClr val="FF0000"/>
                </a:solidFill>
              </a:rPr>
              <a:t>Large foamy macrophages with characteristic </a:t>
            </a:r>
            <a:r>
              <a:rPr lang="en-US" altLang="ko-KR" sz="1600" dirty="0" err="1">
                <a:solidFill>
                  <a:srgbClr val="FF0000"/>
                </a:solidFill>
              </a:rPr>
              <a:t>lamellated</a:t>
            </a:r>
            <a:r>
              <a:rPr lang="en-US" altLang="ko-KR" sz="1600" dirty="0">
                <a:solidFill>
                  <a:srgbClr val="FF0000"/>
                </a:solidFill>
              </a:rPr>
              <a:t> cytoplasmic inclusions </a:t>
            </a:r>
            <a:r>
              <a:rPr lang="en-US" altLang="ko-KR" sz="1600" dirty="0"/>
              <a:t>were noted in all specimens, regardless of other evidence of pulmonary toxicity, suggesting that foamy macrophages </a:t>
            </a:r>
            <a:r>
              <a:rPr lang="en-US" altLang="ko-KR" sz="1600" dirty="0">
                <a:solidFill>
                  <a:srgbClr val="FF0000"/>
                </a:solidFill>
              </a:rPr>
              <a:t>represent a routine drug effect</a:t>
            </a:r>
            <a:r>
              <a:rPr lang="en-US" altLang="ko-KR" sz="1600" dirty="0" smtClean="0"/>
              <a:t>.</a:t>
            </a:r>
          </a:p>
          <a:p>
            <a:r>
              <a:rPr lang="en-US" altLang="ko-KR" sz="1600" dirty="0"/>
              <a:t> </a:t>
            </a:r>
            <a:r>
              <a:rPr lang="en-US" altLang="ko-KR" sz="1600" dirty="0" smtClean="0"/>
              <a:t>   Foamy </a:t>
            </a:r>
            <a:r>
              <a:rPr lang="en-US" altLang="ko-KR" sz="1600" dirty="0"/>
              <a:t>macrophages were not present in BAL specimens from 53 normal </a:t>
            </a:r>
            <a:r>
              <a:rPr lang="en-US" altLang="ko-KR" sz="1600" dirty="0" smtClean="0"/>
              <a:t>controls.</a:t>
            </a:r>
          </a:p>
          <a:p>
            <a:endParaRPr lang="en-US" altLang="ko-KR" sz="1600" dirty="0"/>
          </a:p>
          <a:p>
            <a:pPr marL="285750" indent="-285750">
              <a:buFont typeface="Wingdings" pitchFamily="2" charset="2"/>
              <a:buChar char="ü"/>
            </a:pPr>
            <a:r>
              <a:rPr lang="en-US" altLang="ko-KR" sz="1600" dirty="0">
                <a:solidFill>
                  <a:srgbClr val="FF0000"/>
                </a:solidFill>
              </a:rPr>
              <a:t>Fibrosis</a:t>
            </a:r>
            <a:r>
              <a:rPr lang="en-US" altLang="ko-KR" sz="1600" dirty="0"/>
              <a:t> was noted in </a:t>
            </a:r>
            <a:r>
              <a:rPr lang="en-US" altLang="ko-KR" sz="1600" dirty="0">
                <a:solidFill>
                  <a:srgbClr val="FF0000"/>
                </a:solidFill>
              </a:rPr>
              <a:t>11 of 16</a:t>
            </a:r>
            <a:r>
              <a:rPr lang="en-US" altLang="ko-KR" sz="1600" dirty="0"/>
              <a:t> histological specimens, whereas </a:t>
            </a:r>
            <a:r>
              <a:rPr lang="en-US" altLang="ko-KR" sz="1600" dirty="0">
                <a:solidFill>
                  <a:srgbClr val="FF0000"/>
                </a:solidFill>
              </a:rPr>
              <a:t>type II-cell-hyperplasia </a:t>
            </a:r>
            <a:r>
              <a:rPr lang="en-US" altLang="ko-KR" sz="1600" dirty="0"/>
              <a:t>was observed in </a:t>
            </a:r>
            <a:r>
              <a:rPr lang="en-US" altLang="ko-KR" sz="1600" dirty="0">
                <a:solidFill>
                  <a:srgbClr val="FF0000"/>
                </a:solidFill>
              </a:rPr>
              <a:t>7 of the 16 </a:t>
            </a:r>
            <a:r>
              <a:rPr lang="en-US" altLang="ko-KR" sz="1600" dirty="0"/>
              <a:t>specimens.</a:t>
            </a:r>
          </a:p>
          <a:p>
            <a:pPr marL="285750" indent="-285750">
              <a:buFont typeface="Wingdings" pitchFamily="2" charset="2"/>
              <a:buChar char="ü"/>
            </a:pPr>
            <a:endParaRPr lang="en-US" altLang="ko-KR" sz="1600" dirty="0"/>
          </a:p>
          <a:p>
            <a:pPr marL="285750" indent="-285750">
              <a:buFont typeface="Wingdings" pitchFamily="2" charset="2"/>
              <a:buChar char="ü"/>
            </a:pPr>
            <a:r>
              <a:rPr lang="en-US" altLang="ko-KR" sz="1600" dirty="0"/>
              <a:t>Hyperplastic type II cells were not found in the absence of fibrosis.</a:t>
            </a:r>
          </a:p>
          <a:p>
            <a:pPr marL="285750" indent="-285750">
              <a:buFont typeface="Wingdings" pitchFamily="2" charset="2"/>
              <a:buChar char="ü"/>
            </a:pPr>
            <a:endParaRPr lang="en-US" altLang="ko-KR" sz="1600" dirty="0"/>
          </a:p>
          <a:p>
            <a:pPr marL="285750" indent="-285750">
              <a:buFont typeface="Wingdings" pitchFamily="2" charset="2"/>
              <a:buChar char="ü"/>
            </a:pPr>
            <a:r>
              <a:rPr lang="en-US" altLang="ko-KR" sz="1600" dirty="0">
                <a:solidFill>
                  <a:srgbClr val="FF0000"/>
                </a:solidFill>
              </a:rPr>
              <a:t>Four of the 16 patients with respiratory symptoms died</a:t>
            </a:r>
            <a:r>
              <a:rPr lang="en-US" altLang="ko-KR" sz="1600" dirty="0"/>
              <a:t>, and their autopsy revealed a </a:t>
            </a:r>
            <a:r>
              <a:rPr lang="en-US" altLang="ko-KR" sz="1600" dirty="0">
                <a:solidFill>
                  <a:srgbClr val="FF0000"/>
                </a:solidFill>
              </a:rPr>
              <a:t>combination of foamy macrophages with fibrosis and type II cell hyperplasia </a:t>
            </a:r>
            <a:r>
              <a:rPr lang="en-US" altLang="ko-KR" sz="1600" dirty="0"/>
              <a:t>reflective of </a:t>
            </a:r>
            <a:r>
              <a:rPr lang="en-US" altLang="ko-KR" sz="1600" dirty="0" err="1"/>
              <a:t>amiodarone</a:t>
            </a:r>
            <a:r>
              <a:rPr lang="en-US" altLang="ko-KR" sz="1600" dirty="0"/>
              <a:t> pulmonary toxicity.</a:t>
            </a:r>
          </a:p>
          <a:p>
            <a:endParaRPr lang="en-US" altLang="ko-KR" sz="1600" dirty="0" smtClean="0"/>
          </a:p>
          <a:p>
            <a:r>
              <a:rPr lang="en-US" altLang="ko-KR" sz="1600" dirty="0" smtClean="0"/>
              <a:t> </a:t>
            </a:r>
          </a:p>
        </p:txBody>
      </p:sp>
    </p:spTree>
    <p:extLst>
      <p:ext uri="{BB962C8B-B14F-4D97-AF65-F5344CB8AC3E}">
        <p14:creationId xmlns:p14="http://schemas.microsoft.com/office/powerpoint/2010/main" val="24298180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544" y="2350650"/>
            <a:ext cx="2000738"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776" y="2348880"/>
            <a:ext cx="3945668" cy="2738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45269" y="2348880"/>
            <a:ext cx="2142185" cy="2738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4670157" y="6453336"/>
            <a:ext cx="4323620" cy="246221"/>
          </a:xfrm>
          <a:prstGeom prst="rect">
            <a:avLst/>
          </a:prstGeom>
          <a:noFill/>
        </p:spPr>
        <p:txBody>
          <a:bodyPr wrap="none" rtlCol="0">
            <a:spAutoFit/>
          </a:bodyPr>
          <a:lstStyle/>
          <a:p>
            <a:r>
              <a:rPr lang="en-US" altLang="ko-KR" sz="1000" dirty="0">
                <a:latin typeface="+mn-ea"/>
              </a:rPr>
              <a:t>Annals of Diagnostic Pathology, </a:t>
            </a:r>
            <a:r>
              <a:rPr lang="en-US" altLang="ko-KR" sz="1000" dirty="0" err="1">
                <a:latin typeface="+mn-ea"/>
              </a:rPr>
              <a:t>Vol</a:t>
            </a:r>
            <a:r>
              <a:rPr lang="en-US" altLang="ko-KR" sz="1000" dirty="0">
                <a:latin typeface="+mn-ea"/>
              </a:rPr>
              <a:t> 1, No 1 (October), 1997: </a:t>
            </a:r>
            <a:r>
              <a:rPr lang="en-US" altLang="ko-KR" sz="1000" dirty="0" err="1">
                <a:latin typeface="+mn-ea"/>
              </a:rPr>
              <a:t>pp</a:t>
            </a:r>
            <a:r>
              <a:rPr lang="en-US" altLang="ko-KR" sz="1000" dirty="0">
                <a:latin typeface="+mn-ea"/>
              </a:rPr>
              <a:t> 47-56</a:t>
            </a:r>
            <a:endParaRPr lang="ko-KR" altLang="en-US" sz="1000" dirty="0"/>
          </a:p>
        </p:txBody>
      </p:sp>
      <p:sp>
        <p:nvSpPr>
          <p:cNvPr id="2" name="TextBox 1"/>
          <p:cNvSpPr txBox="1"/>
          <p:nvPr/>
        </p:nvSpPr>
        <p:spPr>
          <a:xfrm>
            <a:off x="467544" y="5085184"/>
            <a:ext cx="2000738" cy="830997"/>
          </a:xfrm>
          <a:prstGeom prst="rect">
            <a:avLst/>
          </a:prstGeom>
          <a:noFill/>
        </p:spPr>
        <p:txBody>
          <a:bodyPr wrap="square" rtlCol="0">
            <a:spAutoFit/>
          </a:bodyPr>
          <a:lstStyle/>
          <a:p>
            <a:r>
              <a:rPr lang="en-US" altLang="ko-KR" sz="1200" dirty="0" smtClean="0"/>
              <a:t>Macrophages</a:t>
            </a:r>
          </a:p>
          <a:p>
            <a:r>
              <a:rPr lang="en-US" altLang="ko-KR" sz="1200" dirty="0"/>
              <a:t>cytoplasm </a:t>
            </a:r>
            <a:r>
              <a:rPr lang="en-US" altLang="ko-KR" sz="1200" dirty="0" smtClean="0"/>
              <a:t>contains </a:t>
            </a:r>
            <a:r>
              <a:rPr lang="en-US" altLang="ko-KR" sz="1200" dirty="0"/>
              <a:t>lipid </a:t>
            </a:r>
            <a:r>
              <a:rPr lang="en-US" altLang="ko-KR" sz="1200" dirty="0" smtClean="0"/>
              <a:t>and occasional </a:t>
            </a:r>
            <a:r>
              <a:rPr lang="en-US" altLang="ko-KR" sz="1200" dirty="0" err="1"/>
              <a:t>lamellated</a:t>
            </a:r>
            <a:r>
              <a:rPr lang="en-US" altLang="ko-KR" sz="1200" dirty="0"/>
              <a:t> </a:t>
            </a:r>
            <a:r>
              <a:rPr lang="en-US" altLang="ko-KR" sz="1200" dirty="0" smtClean="0"/>
              <a:t>inclusions.</a:t>
            </a:r>
            <a:endParaRPr lang="ko-KR" altLang="en-US" sz="1200" dirty="0"/>
          </a:p>
        </p:txBody>
      </p:sp>
      <p:sp>
        <p:nvSpPr>
          <p:cNvPr id="5" name="직사각형 4"/>
          <p:cNvSpPr/>
          <p:nvPr/>
        </p:nvSpPr>
        <p:spPr>
          <a:xfrm>
            <a:off x="6645269" y="5091182"/>
            <a:ext cx="2276500" cy="646331"/>
          </a:xfrm>
          <a:prstGeom prst="rect">
            <a:avLst/>
          </a:prstGeom>
        </p:spPr>
        <p:txBody>
          <a:bodyPr wrap="square">
            <a:spAutoFit/>
          </a:bodyPr>
          <a:lstStyle/>
          <a:p>
            <a:r>
              <a:rPr lang="en-US" altLang="ko-KR" sz="1200" dirty="0"/>
              <a:t>Open lung biopsy with interstitial and intra-alveolar</a:t>
            </a:r>
          </a:p>
          <a:p>
            <a:r>
              <a:rPr lang="en-US" altLang="ko-KR" sz="1200" dirty="0"/>
              <a:t>fibrosis.</a:t>
            </a:r>
            <a:endParaRPr lang="ko-KR" altLang="en-US" sz="1200" dirty="0"/>
          </a:p>
        </p:txBody>
      </p:sp>
      <p:sp>
        <p:nvSpPr>
          <p:cNvPr id="8" name="직사각형 7"/>
          <p:cNvSpPr/>
          <p:nvPr/>
        </p:nvSpPr>
        <p:spPr>
          <a:xfrm>
            <a:off x="2555776" y="5075330"/>
            <a:ext cx="3518335" cy="276999"/>
          </a:xfrm>
          <a:prstGeom prst="rect">
            <a:avLst/>
          </a:prstGeom>
        </p:spPr>
        <p:txBody>
          <a:bodyPr wrap="none">
            <a:spAutoFit/>
          </a:bodyPr>
          <a:lstStyle/>
          <a:p>
            <a:r>
              <a:rPr lang="en-US" altLang="ko-KR" sz="1200" dirty="0"/>
              <a:t>Hyperplastic type II </a:t>
            </a:r>
            <a:r>
              <a:rPr lang="en-US" altLang="ko-KR" sz="1200" dirty="0" smtClean="0"/>
              <a:t>cells </a:t>
            </a:r>
            <a:r>
              <a:rPr lang="en-US" altLang="ko-KR" sz="1200" dirty="0"/>
              <a:t>stain strongly for </a:t>
            </a:r>
            <a:r>
              <a:rPr lang="en-US" altLang="ko-KR" sz="1200" dirty="0" smtClean="0"/>
              <a:t>EMA.</a:t>
            </a:r>
            <a:endParaRPr lang="ko-KR" altLang="en-US" sz="1200" dirty="0"/>
          </a:p>
        </p:txBody>
      </p:sp>
      <p:sp>
        <p:nvSpPr>
          <p:cNvPr id="15"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dirty="0" smtClean="0">
                <a:latin typeface="+mn-ea"/>
              </a:rPr>
              <a:t>[Annals of Diagnostic Pathology, </a:t>
            </a:r>
            <a:r>
              <a:rPr lang="en-US" altLang="ko-KR" sz="1200" dirty="0" err="1" smtClean="0">
                <a:latin typeface="+mn-ea"/>
              </a:rPr>
              <a:t>Vol</a:t>
            </a:r>
            <a:r>
              <a:rPr lang="en-US" altLang="ko-KR" sz="1200" dirty="0" smtClean="0">
                <a:latin typeface="+mn-ea"/>
              </a:rPr>
              <a:t> 1, No 1 (October), 1997: </a:t>
            </a:r>
            <a:r>
              <a:rPr lang="en-US" altLang="ko-KR" sz="1200" dirty="0" err="1" smtClean="0">
                <a:latin typeface="+mn-ea"/>
              </a:rPr>
              <a:t>pp</a:t>
            </a:r>
            <a:r>
              <a:rPr lang="en-US" altLang="ko-KR" sz="1200" dirty="0" smtClean="0">
                <a:latin typeface="+mn-ea"/>
              </a:rPr>
              <a:t> 47-56]</a:t>
            </a:r>
          </a:p>
          <a:p>
            <a:pPr marL="0" indent="0">
              <a:buFont typeface="Arial" pitchFamily="34" charset="0"/>
              <a:buNone/>
            </a:pPr>
            <a:r>
              <a:rPr lang="en-US" altLang="ko-KR" sz="1800" b="1" dirty="0" err="1" smtClean="0">
                <a:latin typeface="+mn-ea"/>
              </a:rPr>
              <a:t>Amiodarone</a:t>
            </a:r>
            <a:r>
              <a:rPr lang="en-US" altLang="ko-KR" sz="1800" b="1" dirty="0" smtClean="0">
                <a:latin typeface="+mn-ea"/>
              </a:rPr>
              <a:t> Pulmonary Toxicity: Cytopathology, Ultrastructure, and Immunocytochemistry</a:t>
            </a:r>
            <a:endParaRPr lang="en-US" altLang="ko-KR" sz="1200" dirty="0" smtClean="0">
              <a:latin typeface="+mn-ea"/>
            </a:endParaRPr>
          </a:p>
          <a:p>
            <a:pPr marL="0" indent="0">
              <a:buFont typeface="Arial" pitchFamily="34" charset="0"/>
              <a:buNone/>
            </a:pPr>
            <a:r>
              <a:rPr lang="en-US" altLang="ko-KR" sz="1200" dirty="0" smtClean="0">
                <a:latin typeface="+mn-ea"/>
              </a:rPr>
              <a:t>Carlos W.M. </a:t>
            </a:r>
            <a:r>
              <a:rPr lang="en-US" altLang="ko-KR" sz="1200" dirty="0" err="1" smtClean="0">
                <a:latin typeface="+mn-ea"/>
              </a:rPr>
              <a:t>Bedrossian</a:t>
            </a:r>
            <a:r>
              <a:rPr lang="en-US" altLang="ko-KR" sz="1200" dirty="0" smtClean="0">
                <a:latin typeface="+mn-ea"/>
              </a:rPr>
              <a:t>, MD, </a:t>
            </a:r>
            <a:r>
              <a:rPr lang="en-US" altLang="ko-KR" sz="1200" dirty="0" err="1" smtClean="0">
                <a:latin typeface="+mn-ea"/>
              </a:rPr>
              <a:t>CindyJ</a:t>
            </a:r>
            <a:r>
              <a:rPr lang="en-US" altLang="ko-KR" sz="1200" dirty="0" smtClean="0">
                <a:latin typeface="+mn-ea"/>
              </a:rPr>
              <a:t>. Warren, MD, Jill </a:t>
            </a:r>
            <a:r>
              <a:rPr lang="en-US" altLang="ko-KR" sz="1200" dirty="0" err="1" smtClean="0">
                <a:latin typeface="+mn-ea"/>
              </a:rPr>
              <a:t>Ohar</a:t>
            </a:r>
            <a:r>
              <a:rPr lang="en-US" altLang="ko-KR" sz="1200" dirty="0" smtClean="0">
                <a:latin typeface="+mn-ea"/>
              </a:rPr>
              <a:t>, MD, and Raj </a:t>
            </a:r>
            <a:r>
              <a:rPr lang="en-US" altLang="ko-KR" sz="1200" dirty="0" err="1" smtClean="0">
                <a:latin typeface="+mn-ea"/>
              </a:rPr>
              <a:t>Bhan</a:t>
            </a:r>
            <a:r>
              <a:rPr lang="en-US" altLang="ko-KR" sz="1200" dirty="0" smtClean="0">
                <a:latin typeface="+mn-ea"/>
              </a:rPr>
              <a:t>, MD.</a:t>
            </a:r>
            <a:endParaRPr lang="ko-KR" altLang="en-US" sz="1200" dirty="0">
              <a:latin typeface="+mn-ea"/>
            </a:endParaRPr>
          </a:p>
        </p:txBody>
      </p:sp>
    </p:spTree>
    <p:extLst>
      <p:ext uri="{BB962C8B-B14F-4D97-AF65-F5344CB8AC3E}">
        <p14:creationId xmlns:p14="http://schemas.microsoft.com/office/powerpoint/2010/main" val="20423638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smtClean="0"/>
              <a:t>[</a:t>
            </a:r>
            <a:r>
              <a:rPr lang="en-US" altLang="ko-KR" sz="1200" dirty="0" err="1"/>
              <a:t>Clin</a:t>
            </a:r>
            <a:r>
              <a:rPr lang="en-US" altLang="ko-KR" sz="1200" dirty="0"/>
              <a:t> Res </a:t>
            </a:r>
            <a:r>
              <a:rPr lang="en-US" altLang="ko-KR" sz="1200" dirty="0" err="1"/>
              <a:t>Cardiol</a:t>
            </a:r>
            <a:r>
              <a:rPr lang="en-US" altLang="ko-KR" sz="1200" dirty="0"/>
              <a:t> (2010) 99:693–700</a:t>
            </a:r>
            <a:r>
              <a:rPr lang="en-US" altLang="ko-KR" sz="1200" dirty="0" smtClean="0"/>
              <a:t>]</a:t>
            </a:r>
          </a:p>
          <a:p>
            <a:pPr marL="0" indent="0">
              <a:buNone/>
            </a:pPr>
            <a:r>
              <a:rPr lang="en-US" altLang="ko-KR" sz="1800" b="1" dirty="0" err="1" smtClean="0"/>
              <a:t>Amiodarone</a:t>
            </a:r>
            <a:r>
              <a:rPr lang="en-US" altLang="ko-KR" sz="1800" b="1" dirty="0" smtClean="0"/>
              <a:t>-induced </a:t>
            </a:r>
            <a:r>
              <a:rPr lang="en-US" altLang="ko-KR" sz="1800" b="1" dirty="0"/>
              <a:t>pulmonary toxicity: an </a:t>
            </a:r>
            <a:r>
              <a:rPr lang="en-US" altLang="ko-KR" sz="1800" b="1" dirty="0" smtClean="0"/>
              <a:t>under-recognized and </a:t>
            </a:r>
            <a:r>
              <a:rPr lang="en-US" altLang="ko-KR" sz="1800" b="1" dirty="0"/>
              <a:t>severe adverse effect?</a:t>
            </a:r>
          </a:p>
          <a:p>
            <a:pPr marL="0" indent="0">
              <a:buNone/>
            </a:pPr>
            <a:r>
              <a:rPr lang="en-US" altLang="ko-KR" sz="1200" dirty="0"/>
              <a:t>Martin </a:t>
            </a:r>
            <a:r>
              <a:rPr lang="en-US" altLang="ko-KR" sz="1200" dirty="0" err="1" smtClean="0"/>
              <a:t>Schwaiblmair</a:t>
            </a:r>
            <a:r>
              <a:rPr lang="en-US" altLang="ko-KR" sz="1200" dirty="0"/>
              <a:t>,</a:t>
            </a:r>
            <a:r>
              <a:rPr lang="en-US" altLang="ko-KR" sz="1200" dirty="0" smtClean="0"/>
              <a:t> </a:t>
            </a:r>
            <a:r>
              <a:rPr lang="en-US" altLang="ko-KR" sz="1200" dirty="0"/>
              <a:t>Thomas </a:t>
            </a:r>
            <a:r>
              <a:rPr lang="en-US" altLang="ko-KR" sz="1200" dirty="0" err="1" smtClean="0"/>
              <a:t>Berghaus</a:t>
            </a:r>
            <a:r>
              <a:rPr lang="en-US" altLang="ko-KR" sz="1200" dirty="0" smtClean="0"/>
              <a:t>,</a:t>
            </a:r>
            <a:r>
              <a:rPr lang="en-US" altLang="ko-KR" sz="1200" dirty="0"/>
              <a:t> </a:t>
            </a:r>
            <a:r>
              <a:rPr lang="en-US" altLang="ko-KR" sz="1200" dirty="0" smtClean="0"/>
              <a:t>Thomas Haeckel, </a:t>
            </a:r>
            <a:r>
              <a:rPr lang="en-US" altLang="ko-KR" sz="1200" dirty="0"/>
              <a:t>Theodor </a:t>
            </a:r>
            <a:r>
              <a:rPr lang="en-US" altLang="ko-KR" sz="1200" dirty="0" smtClean="0"/>
              <a:t>Wagner,</a:t>
            </a:r>
            <a:r>
              <a:rPr lang="en-US" altLang="ko-KR" sz="1200" dirty="0"/>
              <a:t> </a:t>
            </a:r>
            <a:r>
              <a:rPr lang="en-US" altLang="ko-KR" sz="1200" dirty="0" smtClean="0"/>
              <a:t>Wolfgang </a:t>
            </a:r>
            <a:r>
              <a:rPr lang="en-US" altLang="ko-KR" sz="1200" dirty="0"/>
              <a:t>von </a:t>
            </a:r>
            <a:r>
              <a:rPr lang="en-US" altLang="ko-KR" sz="1200" dirty="0" err="1" smtClean="0"/>
              <a:t>Scheidt</a:t>
            </a:r>
            <a:r>
              <a:rPr lang="en-US" altLang="ko-KR" sz="1200" dirty="0" smtClean="0"/>
              <a:t>.</a:t>
            </a:r>
            <a:endParaRPr lang="ko-KR" altLang="en-US" sz="1200" dirty="0">
              <a:latin typeface="+mn-ea"/>
            </a:endParaRPr>
          </a:p>
        </p:txBody>
      </p:sp>
      <p:sp>
        <p:nvSpPr>
          <p:cNvPr id="5" name="직사각형 4"/>
          <p:cNvSpPr/>
          <p:nvPr/>
        </p:nvSpPr>
        <p:spPr>
          <a:xfrm>
            <a:off x="6804248" y="6453336"/>
            <a:ext cx="2217274" cy="246221"/>
          </a:xfrm>
          <a:prstGeom prst="rect">
            <a:avLst/>
          </a:prstGeom>
        </p:spPr>
        <p:txBody>
          <a:bodyPr wrap="none">
            <a:spAutoFit/>
          </a:bodyPr>
          <a:lstStyle/>
          <a:p>
            <a:r>
              <a:rPr lang="en-US" altLang="ko-KR" sz="1000" dirty="0" err="1"/>
              <a:t>Clin</a:t>
            </a:r>
            <a:r>
              <a:rPr lang="en-US" altLang="ko-KR" sz="1000" dirty="0"/>
              <a:t> Res </a:t>
            </a:r>
            <a:r>
              <a:rPr lang="en-US" altLang="ko-KR" sz="1000" dirty="0" err="1"/>
              <a:t>Cardiol</a:t>
            </a:r>
            <a:r>
              <a:rPr lang="en-US" altLang="ko-KR" sz="1000" dirty="0"/>
              <a:t> (2010) 99:693–700</a:t>
            </a:r>
            <a:endParaRPr lang="ko-KR" altLang="en-US" sz="1000" dirty="0"/>
          </a:p>
        </p:txBody>
      </p:sp>
      <p:sp>
        <p:nvSpPr>
          <p:cNvPr id="6" name="직사각형 5"/>
          <p:cNvSpPr/>
          <p:nvPr/>
        </p:nvSpPr>
        <p:spPr>
          <a:xfrm>
            <a:off x="539552" y="2050970"/>
            <a:ext cx="7992888" cy="3970318"/>
          </a:xfrm>
          <a:prstGeom prst="rect">
            <a:avLst/>
          </a:prstGeom>
        </p:spPr>
        <p:txBody>
          <a:bodyPr wrap="square">
            <a:spAutoFit/>
          </a:bodyPr>
          <a:lstStyle/>
          <a:p>
            <a:pPr marL="285750" indent="-285750">
              <a:buFont typeface="Wingdings" pitchFamily="2" charset="2"/>
              <a:buChar char="ü"/>
            </a:pPr>
            <a:r>
              <a:rPr lang="en-US" altLang="ko-KR" dirty="0" smtClean="0"/>
              <a:t>There are </a:t>
            </a:r>
            <a:r>
              <a:rPr lang="en-US" altLang="ko-KR" dirty="0"/>
              <a:t>no adequate predictors of pulmonary toxicity due </a:t>
            </a:r>
            <a:r>
              <a:rPr lang="en-US" altLang="ko-KR" dirty="0" smtClean="0"/>
              <a:t>to </a:t>
            </a:r>
            <a:r>
              <a:rPr lang="en-US" altLang="ko-KR" dirty="0" err="1" smtClean="0"/>
              <a:t>amiodarone</a:t>
            </a:r>
            <a:r>
              <a:rPr lang="en-US" altLang="ko-KR" dirty="0" smtClean="0"/>
              <a:t>.</a:t>
            </a:r>
          </a:p>
          <a:p>
            <a:r>
              <a:rPr lang="en-US" altLang="ko-KR" dirty="0"/>
              <a:t> </a:t>
            </a:r>
            <a:r>
              <a:rPr lang="en-US" altLang="ko-KR" dirty="0" smtClean="0"/>
              <a:t>   </a:t>
            </a:r>
            <a:r>
              <a:rPr lang="en-US" altLang="ko-KR" dirty="0" err="1" smtClean="0"/>
              <a:t>Amiodarone</a:t>
            </a:r>
            <a:r>
              <a:rPr lang="en-US" altLang="ko-KR" dirty="0" smtClean="0"/>
              <a:t>-induced pulmonary </a:t>
            </a:r>
            <a:r>
              <a:rPr lang="en-US" altLang="ko-KR" dirty="0"/>
              <a:t>toxicity is a diagnosis of </a:t>
            </a:r>
            <a:r>
              <a:rPr lang="en-US" altLang="ko-KR" dirty="0" smtClean="0"/>
              <a:t>exclusion.</a:t>
            </a:r>
          </a:p>
          <a:p>
            <a:endParaRPr lang="en-US" altLang="ko-KR" dirty="0" smtClean="0"/>
          </a:p>
          <a:p>
            <a:pPr marL="285750" indent="-285750">
              <a:buFont typeface="Wingdings" pitchFamily="2" charset="2"/>
              <a:buChar char="ü"/>
            </a:pPr>
            <a:r>
              <a:rPr lang="en-US" altLang="ko-KR" dirty="0" smtClean="0"/>
              <a:t>Pulmonary</a:t>
            </a:r>
            <a:r>
              <a:rPr lang="en-US" altLang="ko-KR" dirty="0"/>
              <a:t> </a:t>
            </a:r>
            <a:r>
              <a:rPr lang="en-US" altLang="ko-KR" dirty="0" smtClean="0"/>
              <a:t>evaluation </a:t>
            </a:r>
            <a:r>
              <a:rPr lang="en-US" altLang="ko-KR" dirty="0"/>
              <a:t>with </a:t>
            </a:r>
            <a:r>
              <a:rPr lang="en-US" altLang="ko-KR" dirty="0">
                <a:solidFill>
                  <a:srgbClr val="FF0000"/>
                </a:solidFill>
              </a:rPr>
              <a:t>chest X-ray and pulmonary function </a:t>
            </a:r>
            <a:r>
              <a:rPr lang="en-US" altLang="ko-KR" dirty="0" smtClean="0">
                <a:solidFill>
                  <a:srgbClr val="FF0000"/>
                </a:solidFill>
              </a:rPr>
              <a:t>testing</a:t>
            </a:r>
            <a:r>
              <a:rPr lang="en-US" altLang="ko-KR" dirty="0" smtClean="0"/>
              <a:t>,</a:t>
            </a:r>
            <a:endParaRPr lang="en-US" altLang="ko-KR" dirty="0"/>
          </a:p>
          <a:p>
            <a:r>
              <a:rPr lang="en-US" altLang="ko-KR" dirty="0"/>
              <a:t> </a:t>
            </a:r>
            <a:r>
              <a:rPr lang="en-US" altLang="ko-KR" dirty="0" smtClean="0"/>
              <a:t>   including </a:t>
            </a:r>
            <a:r>
              <a:rPr lang="en-US" altLang="ko-KR" dirty="0"/>
              <a:t>diffusion capacity for carbon monoxide </a:t>
            </a:r>
            <a:r>
              <a:rPr lang="en-US" altLang="ko-KR" dirty="0" smtClean="0"/>
              <a:t>is </a:t>
            </a:r>
            <a:r>
              <a:rPr lang="en-US" altLang="ko-KR" dirty="0" smtClean="0">
                <a:solidFill>
                  <a:srgbClr val="FF0000"/>
                </a:solidFill>
              </a:rPr>
              <a:t>recommended </a:t>
            </a:r>
          </a:p>
          <a:p>
            <a:r>
              <a:rPr lang="en-US" altLang="ko-KR" dirty="0">
                <a:solidFill>
                  <a:srgbClr val="FF0000"/>
                </a:solidFill>
              </a:rPr>
              <a:t> </a:t>
            </a:r>
            <a:r>
              <a:rPr lang="en-US" altLang="ko-KR" dirty="0" smtClean="0">
                <a:solidFill>
                  <a:srgbClr val="FF0000"/>
                </a:solidFill>
              </a:rPr>
              <a:t>   when </a:t>
            </a:r>
            <a:r>
              <a:rPr lang="en-US" altLang="ko-KR" dirty="0" err="1">
                <a:solidFill>
                  <a:srgbClr val="FF0000"/>
                </a:solidFill>
              </a:rPr>
              <a:t>amiodarone</a:t>
            </a:r>
            <a:r>
              <a:rPr lang="en-US" altLang="ko-KR" dirty="0">
                <a:solidFill>
                  <a:srgbClr val="FF0000"/>
                </a:solidFill>
              </a:rPr>
              <a:t> is started. </a:t>
            </a:r>
            <a:endParaRPr lang="en-US" altLang="ko-KR" dirty="0" smtClean="0">
              <a:solidFill>
                <a:srgbClr val="FF0000"/>
              </a:solidFill>
            </a:endParaRPr>
          </a:p>
          <a:p>
            <a:endParaRPr lang="en-US" altLang="ko-KR" dirty="0" smtClean="0"/>
          </a:p>
          <a:p>
            <a:pPr marL="285750" indent="-285750">
              <a:buFont typeface="Wingdings" pitchFamily="2" charset="2"/>
              <a:buChar char="ü"/>
            </a:pPr>
            <a:r>
              <a:rPr lang="en-US" altLang="ko-KR" dirty="0" smtClean="0"/>
              <a:t>A documented </a:t>
            </a:r>
            <a:r>
              <a:rPr lang="en-US" altLang="ko-KR" dirty="0" smtClean="0">
                <a:solidFill>
                  <a:srgbClr val="FF0000"/>
                </a:solidFill>
              </a:rPr>
              <a:t>decline </a:t>
            </a:r>
            <a:r>
              <a:rPr lang="en-US" altLang="ko-KR" dirty="0">
                <a:solidFill>
                  <a:srgbClr val="FF0000"/>
                </a:solidFill>
              </a:rPr>
              <a:t>in the diffusing capacity of greater than 20%</a:t>
            </a:r>
            <a:r>
              <a:rPr lang="en-US" altLang="ko-KR" dirty="0"/>
              <a:t> is</a:t>
            </a:r>
          </a:p>
          <a:p>
            <a:r>
              <a:rPr lang="en-US" altLang="ko-KR" dirty="0"/>
              <a:t> </a:t>
            </a:r>
            <a:r>
              <a:rPr lang="en-US" altLang="ko-KR" dirty="0" smtClean="0"/>
              <a:t>   useful </a:t>
            </a:r>
            <a:r>
              <a:rPr lang="en-US" altLang="ko-KR" dirty="0"/>
              <a:t>in suggesting the need for closer monitoring or </a:t>
            </a:r>
            <a:r>
              <a:rPr lang="en-US" altLang="ko-KR" dirty="0" smtClean="0"/>
              <a:t>for further </a:t>
            </a:r>
          </a:p>
          <a:p>
            <a:r>
              <a:rPr lang="en-US" altLang="ko-KR" dirty="0"/>
              <a:t> </a:t>
            </a:r>
            <a:r>
              <a:rPr lang="en-US" altLang="ko-KR" dirty="0" smtClean="0"/>
              <a:t>   diagnostic </a:t>
            </a:r>
            <a:r>
              <a:rPr lang="en-US" altLang="ko-KR" dirty="0"/>
              <a:t>testing</a:t>
            </a:r>
            <a:r>
              <a:rPr lang="en-US" altLang="ko-KR" dirty="0" smtClean="0"/>
              <a:t>.</a:t>
            </a:r>
          </a:p>
          <a:p>
            <a:endParaRPr lang="en-US" altLang="ko-KR" dirty="0" smtClean="0"/>
          </a:p>
          <a:p>
            <a:pPr marL="285750" indent="-285750">
              <a:buFont typeface="Wingdings" pitchFamily="2" charset="2"/>
              <a:buChar char="ü"/>
            </a:pPr>
            <a:r>
              <a:rPr lang="en-US" altLang="ko-KR" dirty="0"/>
              <a:t>Pulmonary function tests and imaging </a:t>
            </a:r>
            <a:r>
              <a:rPr lang="en-US" altLang="ko-KR" dirty="0">
                <a:solidFill>
                  <a:srgbClr val="FF0000"/>
                </a:solidFill>
              </a:rPr>
              <a:t>may be </a:t>
            </a:r>
            <a:r>
              <a:rPr lang="en-US" altLang="ko-KR" dirty="0" smtClean="0">
                <a:solidFill>
                  <a:srgbClr val="FF0000"/>
                </a:solidFill>
              </a:rPr>
              <a:t>performed every </a:t>
            </a:r>
            <a:r>
              <a:rPr lang="en-US" altLang="ko-KR" dirty="0">
                <a:solidFill>
                  <a:srgbClr val="FF0000"/>
                </a:solidFill>
              </a:rPr>
              <a:t>3–6 </a:t>
            </a:r>
            <a:endParaRPr lang="en-US" altLang="ko-KR" dirty="0" smtClean="0">
              <a:solidFill>
                <a:srgbClr val="FF0000"/>
              </a:solidFill>
            </a:endParaRPr>
          </a:p>
          <a:p>
            <a:r>
              <a:rPr lang="en-US" altLang="ko-KR" dirty="0">
                <a:solidFill>
                  <a:srgbClr val="FF0000"/>
                </a:solidFill>
              </a:rPr>
              <a:t> </a:t>
            </a:r>
            <a:r>
              <a:rPr lang="en-US" altLang="ko-KR" dirty="0" smtClean="0">
                <a:solidFill>
                  <a:srgbClr val="FF0000"/>
                </a:solidFill>
              </a:rPr>
              <a:t>   months</a:t>
            </a:r>
            <a:r>
              <a:rPr lang="en-US" altLang="ko-KR" dirty="0">
                <a:solidFill>
                  <a:srgbClr val="FF0000"/>
                </a:solidFill>
              </a:rPr>
              <a:t>,</a:t>
            </a:r>
            <a:r>
              <a:rPr lang="en-US" altLang="ko-KR" dirty="0"/>
              <a:t> depending on the presumed </a:t>
            </a:r>
            <a:r>
              <a:rPr lang="en-US" altLang="ko-KR" dirty="0" smtClean="0"/>
              <a:t>individual risk</a:t>
            </a:r>
            <a:r>
              <a:rPr lang="en-US" altLang="ko-KR" dirty="0"/>
              <a:t>.</a:t>
            </a:r>
            <a:endParaRPr lang="ko-KR" altLang="en-US" dirty="0"/>
          </a:p>
        </p:txBody>
      </p:sp>
    </p:spTree>
    <p:extLst>
      <p:ext uri="{BB962C8B-B14F-4D97-AF65-F5344CB8AC3E}">
        <p14:creationId xmlns:p14="http://schemas.microsoft.com/office/powerpoint/2010/main" val="29974162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smtClean="0"/>
              <a:t>[</a:t>
            </a:r>
            <a:r>
              <a:rPr lang="en-US" altLang="ko-KR" sz="1200" dirty="0" err="1"/>
              <a:t>Clin</a:t>
            </a:r>
            <a:r>
              <a:rPr lang="en-US" altLang="ko-KR" sz="1200" dirty="0"/>
              <a:t> Res </a:t>
            </a:r>
            <a:r>
              <a:rPr lang="en-US" altLang="ko-KR" sz="1200" dirty="0" err="1"/>
              <a:t>Cardiol</a:t>
            </a:r>
            <a:r>
              <a:rPr lang="en-US" altLang="ko-KR" sz="1200" dirty="0"/>
              <a:t> (2010) 99:693–700</a:t>
            </a:r>
            <a:r>
              <a:rPr lang="en-US" altLang="ko-KR" sz="1200" dirty="0" smtClean="0"/>
              <a:t>]</a:t>
            </a:r>
          </a:p>
          <a:p>
            <a:pPr marL="0" indent="0">
              <a:buNone/>
            </a:pPr>
            <a:r>
              <a:rPr lang="en-US" altLang="ko-KR" sz="1800" b="1" dirty="0" err="1" smtClean="0"/>
              <a:t>Amiodarone</a:t>
            </a:r>
            <a:r>
              <a:rPr lang="en-US" altLang="ko-KR" sz="1800" b="1" dirty="0" smtClean="0"/>
              <a:t>-induced </a:t>
            </a:r>
            <a:r>
              <a:rPr lang="en-US" altLang="ko-KR" sz="1800" b="1" dirty="0"/>
              <a:t>pulmonary toxicity: an </a:t>
            </a:r>
            <a:r>
              <a:rPr lang="en-US" altLang="ko-KR" sz="1800" b="1" dirty="0" smtClean="0"/>
              <a:t>under-recognized and </a:t>
            </a:r>
            <a:r>
              <a:rPr lang="en-US" altLang="ko-KR" sz="1800" b="1" dirty="0"/>
              <a:t>severe adverse effect?</a:t>
            </a:r>
          </a:p>
          <a:p>
            <a:pPr marL="0" indent="0">
              <a:buNone/>
            </a:pPr>
            <a:r>
              <a:rPr lang="en-US" altLang="ko-KR" sz="1200" dirty="0"/>
              <a:t>Martin </a:t>
            </a:r>
            <a:r>
              <a:rPr lang="en-US" altLang="ko-KR" sz="1200" dirty="0" err="1" smtClean="0"/>
              <a:t>Schwaiblmair</a:t>
            </a:r>
            <a:r>
              <a:rPr lang="en-US" altLang="ko-KR" sz="1200" dirty="0"/>
              <a:t>,</a:t>
            </a:r>
            <a:r>
              <a:rPr lang="en-US" altLang="ko-KR" sz="1200" dirty="0" smtClean="0"/>
              <a:t> </a:t>
            </a:r>
            <a:r>
              <a:rPr lang="en-US" altLang="ko-KR" sz="1200" dirty="0"/>
              <a:t>Thomas </a:t>
            </a:r>
            <a:r>
              <a:rPr lang="en-US" altLang="ko-KR" sz="1200" dirty="0" err="1" smtClean="0"/>
              <a:t>Berghaus</a:t>
            </a:r>
            <a:r>
              <a:rPr lang="en-US" altLang="ko-KR" sz="1200" dirty="0" smtClean="0"/>
              <a:t>,</a:t>
            </a:r>
            <a:r>
              <a:rPr lang="en-US" altLang="ko-KR" sz="1200" dirty="0"/>
              <a:t> </a:t>
            </a:r>
            <a:r>
              <a:rPr lang="en-US" altLang="ko-KR" sz="1200" dirty="0" smtClean="0"/>
              <a:t>Thomas Haeckel, </a:t>
            </a:r>
            <a:r>
              <a:rPr lang="en-US" altLang="ko-KR" sz="1200" dirty="0"/>
              <a:t>Theodor </a:t>
            </a:r>
            <a:r>
              <a:rPr lang="en-US" altLang="ko-KR" sz="1200" dirty="0" smtClean="0"/>
              <a:t>Wagner,</a:t>
            </a:r>
            <a:r>
              <a:rPr lang="en-US" altLang="ko-KR" sz="1200" dirty="0"/>
              <a:t> </a:t>
            </a:r>
            <a:r>
              <a:rPr lang="en-US" altLang="ko-KR" sz="1200" dirty="0" smtClean="0"/>
              <a:t>Wolfgang </a:t>
            </a:r>
            <a:r>
              <a:rPr lang="en-US" altLang="ko-KR" sz="1200" dirty="0"/>
              <a:t>von </a:t>
            </a:r>
            <a:r>
              <a:rPr lang="en-US" altLang="ko-KR" sz="1200" dirty="0" err="1" smtClean="0"/>
              <a:t>Scheidt</a:t>
            </a:r>
            <a:r>
              <a:rPr lang="en-US" altLang="ko-KR" sz="1200" dirty="0" smtClean="0"/>
              <a:t>.</a:t>
            </a:r>
            <a:endParaRPr lang="ko-KR" altLang="en-US" sz="1200" dirty="0">
              <a:latin typeface="+mn-ea"/>
            </a:endParaRPr>
          </a:p>
        </p:txBody>
      </p:sp>
      <p:sp>
        <p:nvSpPr>
          <p:cNvPr id="5" name="직사각형 4"/>
          <p:cNvSpPr/>
          <p:nvPr/>
        </p:nvSpPr>
        <p:spPr>
          <a:xfrm>
            <a:off x="6804248" y="6453336"/>
            <a:ext cx="2217274" cy="246221"/>
          </a:xfrm>
          <a:prstGeom prst="rect">
            <a:avLst/>
          </a:prstGeom>
        </p:spPr>
        <p:txBody>
          <a:bodyPr wrap="none">
            <a:spAutoFit/>
          </a:bodyPr>
          <a:lstStyle/>
          <a:p>
            <a:r>
              <a:rPr lang="en-US" altLang="ko-KR" sz="1000" dirty="0" err="1"/>
              <a:t>Clin</a:t>
            </a:r>
            <a:r>
              <a:rPr lang="en-US" altLang="ko-KR" sz="1000" dirty="0"/>
              <a:t> Res </a:t>
            </a:r>
            <a:r>
              <a:rPr lang="en-US" altLang="ko-KR" sz="1000" dirty="0" err="1"/>
              <a:t>Cardiol</a:t>
            </a:r>
            <a:r>
              <a:rPr lang="en-US" altLang="ko-KR" sz="1000" dirty="0"/>
              <a:t> (2010) 99:693–700</a:t>
            </a:r>
            <a:endParaRPr lang="ko-KR" altLang="en-US" sz="1000"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1839" y="1628800"/>
            <a:ext cx="3798467" cy="4947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4479" y="1628800"/>
            <a:ext cx="3725953"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모서리가 둥근 직사각형 6"/>
          <p:cNvSpPr/>
          <p:nvPr/>
        </p:nvSpPr>
        <p:spPr>
          <a:xfrm>
            <a:off x="530804" y="2069813"/>
            <a:ext cx="2321969"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모서리가 둥근 직사각형 10"/>
          <p:cNvSpPr/>
          <p:nvPr/>
        </p:nvSpPr>
        <p:spPr>
          <a:xfrm>
            <a:off x="539553" y="2834718"/>
            <a:ext cx="576064"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모서리가 둥근 직사각형 11"/>
          <p:cNvSpPr/>
          <p:nvPr/>
        </p:nvSpPr>
        <p:spPr>
          <a:xfrm>
            <a:off x="539553" y="4446365"/>
            <a:ext cx="2232248"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직사각형 7"/>
          <p:cNvSpPr/>
          <p:nvPr/>
        </p:nvSpPr>
        <p:spPr>
          <a:xfrm>
            <a:off x="4427984" y="4031193"/>
            <a:ext cx="4572000" cy="2062103"/>
          </a:xfrm>
          <a:prstGeom prst="rect">
            <a:avLst/>
          </a:prstGeom>
        </p:spPr>
        <p:txBody>
          <a:bodyPr>
            <a:spAutoFit/>
          </a:bodyPr>
          <a:lstStyle/>
          <a:p>
            <a:pPr marL="285750" indent="-285750">
              <a:buFont typeface="Wingdings" pitchFamily="2" charset="2"/>
              <a:buChar char="ü"/>
            </a:pPr>
            <a:r>
              <a:rPr lang="en-US" altLang="ko-KR" sz="1600" dirty="0"/>
              <a:t>There are </a:t>
            </a:r>
            <a:r>
              <a:rPr lang="en-US" altLang="ko-KR" sz="1600" dirty="0">
                <a:solidFill>
                  <a:srgbClr val="FF0000"/>
                </a:solidFill>
              </a:rPr>
              <a:t>no biologic findings </a:t>
            </a:r>
            <a:r>
              <a:rPr lang="en-US" altLang="ko-KR" sz="1600" dirty="0"/>
              <a:t>that are specific for </a:t>
            </a:r>
            <a:r>
              <a:rPr lang="en-US" altLang="ko-KR" sz="1600" dirty="0" smtClean="0"/>
              <a:t>the diagnosis.</a:t>
            </a:r>
          </a:p>
          <a:p>
            <a:pPr marL="285750" indent="-285750">
              <a:buFont typeface="Wingdings" pitchFamily="2" charset="2"/>
              <a:buChar char="ü"/>
            </a:pPr>
            <a:endParaRPr lang="en-US" altLang="ko-KR" sz="1600" dirty="0"/>
          </a:p>
          <a:p>
            <a:pPr marL="285750" indent="-285750">
              <a:buFont typeface="Wingdings" pitchFamily="2" charset="2"/>
              <a:buChar char="ü"/>
            </a:pPr>
            <a:r>
              <a:rPr lang="en-US" altLang="ko-KR" sz="1600" dirty="0"/>
              <a:t>M</a:t>
            </a:r>
            <a:r>
              <a:rPr lang="en-US" altLang="ko-KR" sz="1600" dirty="0" smtClean="0"/>
              <a:t>easurement </a:t>
            </a:r>
            <a:r>
              <a:rPr lang="en-US" altLang="ko-KR" sz="1600" dirty="0"/>
              <a:t>of serum </a:t>
            </a:r>
            <a:r>
              <a:rPr lang="en-US" altLang="ko-KR" sz="1600" dirty="0" smtClean="0"/>
              <a:t>concentrations</a:t>
            </a:r>
          </a:p>
          <a:p>
            <a:r>
              <a:rPr lang="en-US" altLang="ko-KR" sz="1600" dirty="0"/>
              <a:t> </a:t>
            </a:r>
            <a:r>
              <a:rPr lang="en-US" altLang="ko-KR" sz="1600" dirty="0" smtClean="0"/>
              <a:t>   of </a:t>
            </a:r>
            <a:r>
              <a:rPr lang="en-US" altLang="ko-KR" sz="1600" dirty="0">
                <a:solidFill>
                  <a:srgbClr val="FF0000"/>
                </a:solidFill>
              </a:rPr>
              <a:t>KL-6, a </a:t>
            </a:r>
            <a:r>
              <a:rPr lang="en-US" altLang="ko-KR" sz="1600" dirty="0" err="1">
                <a:solidFill>
                  <a:srgbClr val="FF0000"/>
                </a:solidFill>
              </a:rPr>
              <a:t>mucin</a:t>
            </a:r>
            <a:r>
              <a:rPr lang="en-US" altLang="ko-KR" sz="1600" dirty="0">
                <a:solidFill>
                  <a:srgbClr val="FF0000"/>
                </a:solidFill>
              </a:rPr>
              <a:t>-like </a:t>
            </a:r>
            <a:r>
              <a:rPr lang="en-US" altLang="ko-KR" sz="1600" dirty="0" smtClean="0">
                <a:solidFill>
                  <a:srgbClr val="FF0000"/>
                </a:solidFill>
              </a:rPr>
              <a:t>high-molecular-weight</a:t>
            </a:r>
            <a:endParaRPr lang="en-US" altLang="ko-KR" sz="1600" dirty="0">
              <a:solidFill>
                <a:srgbClr val="FF0000"/>
              </a:solidFill>
            </a:endParaRPr>
          </a:p>
          <a:p>
            <a:r>
              <a:rPr lang="en-US" altLang="ko-KR" sz="1600" dirty="0" smtClean="0">
                <a:solidFill>
                  <a:srgbClr val="FF0000"/>
                </a:solidFill>
              </a:rPr>
              <a:t>    glycoprotein</a:t>
            </a:r>
            <a:r>
              <a:rPr lang="en-US" altLang="ko-KR" sz="1600" dirty="0" smtClean="0"/>
              <a:t> </a:t>
            </a:r>
            <a:r>
              <a:rPr lang="en-US" altLang="ko-KR" sz="1600" dirty="0"/>
              <a:t>secreted by proliferating type </a:t>
            </a:r>
            <a:r>
              <a:rPr lang="en-US" altLang="ko-KR" sz="1600" dirty="0" smtClean="0"/>
              <a:t>  </a:t>
            </a:r>
          </a:p>
          <a:p>
            <a:r>
              <a:rPr lang="en-US" altLang="ko-KR" sz="1600" dirty="0"/>
              <a:t> </a:t>
            </a:r>
            <a:r>
              <a:rPr lang="en-US" altLang="ko-KR" sz="1600" dirty="0" smtClean="0"/>
              <a:t>   II </a:t>
            </a:r>
            <a:r>
              <a:rPr lang="en-US" altLang="ko-KR" sz="1600" dirty="0" err="1" smtClean="0"/>
              <a:t>pneumocytes</a:t>
            </a:r>
            <a:r>
              <a:rPr lang="en-US" altLang="ko-KR" sz="1600" dirty="0" smtClean="0"/>
              <a:t>, has been proposed </a:t>
            </a:r>
            <a:r>
              <a:rPr lang="en-US" altLang="ko-KR" sz="1600" dirty="0"/>
              <a:t>as a </a:t>
            </a:r>
            <a:r>
              <a:rPr lang="en-US" altLang="ko-KR" sz="1600" dirty="0" smtClean="0"/>
              <a:t> </a:t>
            </a:r>
          </a:p>
          <a:p>
            <a:r>
              <a:rPr lang="en-US" altLang="ko-KR" sz="1600" dirty="0"/>
              <a:t> </a:t>
            </a:r>
            <a:r>
              <a:rPr lang="en-US" altLang="ko-KR" sz="1600" dirty="0" smtClean="0"/>
              <a:t>   marker of </a:t>
            </a:r>
            <a:r>
              <a:rPr lang="en-US" altLang="ko-KR" sz="1600" dirty="0" err="1"/>
              <a:t>amiodarone</a:t>
            </a:r>
            <a:r>
              <a:rPr lang="en-US" altLang="ko-KR" sz="1600" dirty="0"/>
              <a:t> </a:t>
            </a:r>
            <a:r>
              <a:rPr lang="en-US" altLang="ko-KR" sz="1600" dirty="0" smtClean="0"/>
              <a:t>pulmonary toxicity.</a:t>
            </a:r>
            <a:endParaRPr lang="ko-KR" altLang="en-US" sz="1600" dirty="0"/>
          </a:p>
        </p:txBody>
      </p:sp>
    </p:spTree>
    <p:extLst>
      <p:ext uri="{BB962C8B-B14F-4D97-AF65-F5344CB8AC3E}">
        <p14:creationId xmlns:p14="http://schemas.microsoft.com/office/powerpoint/2010/main" val="32293086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smtClean="0"/>
              <a:t>[</a:t>
            </a:r>
            <a:r>
              <a:rPr lang="en-US" altLang="ko-KR" sz="1200" dirty="0" err="1"/>
              <a:t>Clin</a:t>
            </a:r>
            <a:r>
              <a:rPr lang="en-US" altLang="ko-KR" sz="1200" dirty="0"/>
              <a:t> Res </a:t>
            </a:r>
            <a:r>
              <a:rPr lang="en-US" altLang="ko-KR" sz="1200" dirty="0" err="1"/>
              <a:t>Cardiol</a:t>
            </a:r>
            <a:r>
              <a:rPr lang="en-US" altLang="ko-KR" sz="1200" dirty="0"/>
              <a:t> (2010) 99:693–700</a:t>
            </a:r>
            <a:r>
              <a:rPr lang="en-US" altLang="ko-KR" sz="1200" dirty="0" smtClean="0"/>
              <a:t>]</a:t>
            </a:r>
          </a:p>
          <a:p>
            <a:pPr marL="0" indent="0">
              <a:buNone/>
            </a:pPr>
            <a:r>
              <a:rPr lang="en-US" altLang="ko-KR" sz="1800" b="1" dirty="0" err="1" smtClean="0"/>
              <a:t>Amiodarone</a:t>
            </a:r>
            <a:r>
              <a:rPr lang="en-US" altLang="ko-KR" sz="1800" b="1" dirty="0" smtClean="0"/>
              <a:t>-induced </a:t>
            </a:r>
            <a:r>
              <a:rPr lang="en-US" altLang="ko-KR" sz="1800" b="1" dirty="0"/>
              <a:t>pulmonary toxicity: an </a:t>
            </a:r>
            <a:r>
              <a:rPr lang="en-US" altLang="ko-KR" sz="1800" b="1" dirty="0" smtClean="0"/>
              <a:t>under-recognized and </a:t>
            </a:r>
            <a:r>
              <a:rPr lang="en-US" altLang="ko-KR" sz="1800" b="1" dirty="0"/>
              <a:t>severe adverse effect?</a:t>
            </a:r>
          </a:p>
          <a:p>
            <a:pPr marL="0" indent="0">
              <a:buNone/>
            </a:pPr>
            <a:r>
              <a:rPr lang="en-US" altLang="ko-KR" sz="1200" dirty="0"/>
              <a:t>Martin </a:t>
            </a:r>
            <a:r>
              <a:rPr lang="en-US" altLang="ko-KR" sz="1200" dirty="0" err="1" smtClean="0"/>
              <a:t>Schwaiblmair</a:t>
            </a:r>
            <a:r>
              <a:rPr lang="en-US" altLang="ko-KR" sz="1200" dirty="0"/>
              <a:t>,</a:t>
            </a:r>
            <a:r>
              <a:rPr lang="en-US" altLang="ko-KR" sz="1200" dirty="0" smtClean="0"/>
              <a:t> </a:t>
            </a:r>
            <a:r>
              <a:rPr lang="en-US" altLang="ko-KR" sz="1200" dirty="0"/>
              <a:t>Thomas </a:t>
            </a:r>
            <a:r>
              <a:rPr lang="en-US" altLang="ko-KR" sz="1200" dirty="0" err="1" smtClean="0"/>
              <a:t>Berghaus</a:t>
            </a:r>
            <a:r>
              <a:rPr lang="en-US" altLang="ko-KR" sz="1200" dirty="0" smtClean="0"/>
              <a:t>,</a:t>
            </a:r>
            <a:r>
              <a:rPr lang="en-US" altLang="ko-KR" sz="1200" dirty="0"/>
              <a:t> </a:t>
            </a:r>
            <a:r>
              <a:rPr lang="en-US" altLang="ko-KR" sz="1200" dirty="0" smtClean="0"/>
              <a:t>Thomas Haeckel, </a:t>
            </a:r>
            <a:r>
              <a:rPr lang="en-US" altLang="ko-KR" sz="1200" dirty="0"/>
              <a:t>Theodor </a:t>
            </a:r>
            <a:r>
              <a:rPr lang="en-US" altLang="ko-KR" sz="1200" dirty="0" smtClean="0"/>
              <a:t>Wagner,</a:t>
            </a:r>
            <a:r>
              <a:rPr lang="en-US" altLang="ko-KR" sz="1200" dirty="0"/>
              <a:t> </a:t>
            </a:r>
            <a:r>
              <a:rPr lang="en-US" altLang="ko-KR" sz="1200" dirty="0" smtClean="0"/>
              <a:t>Wolfgang </a:t>
            </a:r>
            <a:r>
              <a:rPr lang="en-US" altLang="ko-KR" sz="1200" dirty="0"/>
              <a:t>von </a:t>
            </a:r>
            <a:r>
              <a:rPr lang="en-US" altLang="ko-KR" sz="1200" dirty="0" err="1" smtClean="0"/>
              <a:t>Scheidt</a:t>
            </a:r>
            <a:r>
              <a:rPr lang="en-US" altLang="ko-KR" sz="1200" dirty="0" smtClean="0"/>
              <a:t>.</a:t>
            </a:r>
            <a:endParaRPr lang="ko-KR" altLang="en-US" sz="1200" dirty="0">
              <a:latin typeface="+mn-ea"/>
            </a:endParaRPr>
          </a:p>
        </p:txBody>
      </p:sp>
      <p:sp>
        <p:nvSpPr>
          <p:cNvPr id="5" name="직사각형 4"/>
          <p:cNvSpPr/>
          <p:nvPr/>
        </p:nvSpPr>
        <p:spPr>
          <a:xfrm>
            <a:off x="6804248" y="6453336"/>
            <a:ext cx="2217274" cy="246221"/>
          </a:xfrm>
          <a:prstGeom prst="rect">
            <a:avLst/>
          </a:prstGeom>
        </p:spPr>
        <p:txBody>
          <a:bodyPr wrap="none">
            <a:spAutoFit/>
          </a:bodyPr>
          <a:lstStyle/>
          <a:p>
            <a:r>
              <a:rPr lang="en-US" altLang="ko-KR" sz="1000" dirty="0" err="1"/>
              <a:t>Clin</a:t>
            </a:r>
            <a:r>
              <a:rPr lang="en-US" altLang="ko-KR" sz="1000" dirty="0"/>
              <a:t> Res </a:t>
            </a:r>
            <a:r>
              <a:rPr lang="en-US" altLang="ko-KR" sz="1000" dirty="0" err="1"/>
              <a:t>Cardiol</a:t>
            </a:r>
            <a:r>
              <a:rPr lang="en-US" altLang="ko-KR" sz="1000" dirty="0"/>
              <a:t> (2010) 99:693–700</a:t>
            </a:r>
            <a:endParaRPr lang="ko-KR" altLang="en-US" sz="1000" dirty="0"/>
          </a:p>
        </p:txBody>
      </p:sp>
      <p:sp>
        <p:nvSpPr>
          <p:cNvPr id="2" name="직사각형 1"/>
          <p:cNvSpPr/>
          <p:nvPr/>
        </p:nvSpPr>
        <p:spPr>
          <a:xfrm>
            <a:off x="473604" y="1700808"/>
            <a:ext cx="8130843" cy="1477328"/>
          </a:xfrm>
          <a:prstGeom prst="rect">
            <a:avLst/>
          </a:prstGeom>
        </p:spPr>
        <p:txBody>
          <a:bodyPr wrap="square">
            <a:spAutoFit/>
          </a:bodyPr>
          <a:lstStyle/>
          <a:p>
            <a:pPr marL="285750" indent="-285750">
              <a:buFont typeface="Wingdings" pitchFamily="2" charset="2"/>
              <a:buChar char="ü"/>
            </a:pPr>
            <a:r>
              <a:rPr lang="en-US" altLang="ko-KR" dirty="0" err="1"/>
              <a:t>Amiodarone</a:t>
            </a:r>
            <a:r>
              <a:rPr lang="en-US" altLang="ko-KR" dirty="0"/>
              <a:t> pulmonary toxicity is a disease of </a:t>
            </a:r>
            <a:r>
              <a:rPr lang="en-US" altLang="ko-KR" dirty="0">
                <a:solidFill>
                  <a:srgbClr val="FF0000"/>
                </a:solidFill>
              </a:rPr>
              <a:t>the </a:t>
            </a:r>
            <a:r>
              <a:rPr lang="en-US" altLang="ko-KR" dirty="0" smtClean="0">
                <a:solidFill>
                  <a:srgbClr val="FF0000"/>
                </a:solidFill>
              </a:rPr>
              <a:t>alveolar space </a:t>
            </a:r>
            <a:r>
              <a:rPr lang="en-US" altLang="ko-KR" dirty="0">
                <a:solidFill>
                  <a:srgbClr val="FF0000"/>
                </a:solidFill>
              </a:rPr>
              <a:t>or interstitial compartment</a:t>
            </a:r>
            <a:r>
              <a:rPr lang="en-US" altLang="ko-KR" dirty="0" smtClean="0">
                <a:solidFill>
                  <a:srgbClr val="FF0000"/>
                </a:solidFill>
              </a:rPr>
              <a:t>.</a:t>
            </a:r>
          </a:p>
          <a:p>
            <a:pPr marL="285750" indent="-285750">
              <a:buFont typeface="Wingdings" pitchFamily="2" charset="2"/>
              <a:buChar char="ü"/>
            </a:pPr>
            <a:r>
              <a:rPr lang="en-US" altLang="ko-KR" dirty="0"/>
              <a:t>The chest radiograph may reveal diffuse or </a:t>
            </a:r>
            <a:r>
              <a:rPr lang="en-US" altLang="ko-KR" dirty="0" smtClean="0"/>
              <a:t>localized interstitial</a:t>
            </a:r>
            <a:r>
              <a:rPr lang="en-US" altLang="ko-KR" dirty="0"/>
              <a:t>, alveolar, or mixed opacities, and these </a:t>
            </a:r>
            <a:r>
              <a:rPr lang="en-US" altLang="ko-KR" dirty="0" smtClean="0"/>
              <a:t>changes may </a:t>
            </a:r>
            <a:r>
              <a:rPr lang="en-US" altLang="ko-KR" dirty="0"/>
              <a:t>be migratory and can occur in the absence of symptoms.</a:t>
            </a:r>
            <a:endParaRPr lang="ko-KR" alt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3325510"/>
            <a:ext cx="2505685" cy="2463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직사각형 2"/>
          <p:cNvSpPr/>
          <p:nvPr/>
        </p:nvSpPr>
        <p:spPr>
          <a:xfrm>
            <a:off x="467544" y="5962943"/>
            <a:ext cx="3668051" cy="562401"/>
          </a:xfrm>
          <a:prstGeom prst="rect">
            <a:avLst/>
          </a:prstGeom>
        </p:spPr>
        <p:txBody>
          <a:bodyPr wrap="square">
            <a:spAutoFit/>
          </a:bodyPr>
          <a:lstStyle/>
          <a:p>
            <a:r>
              <a:rPr lang="en-US" altLang="ko-KR" sz="1000" dirty="0" smtClean="0"/>
              <a:t>The most common pattern is </a:t>
            </a:r>
            <a:r>
              <a:rPr lang="en-US" altLang="ko-KR" sz="1000" dirty="0" err="1" smtClean="0"/>
              <a:t>septal</a:t>
            </a:r>
            <a:r>
              <a:rPr lang="en-US" altLang="ko-KR" sz="1000" dirty="0" smtClean="0"/>
              <a:t> </a:t>
            </a:r>
            <a:r>
              <a:rPr lang="en-US" altLang="ko-KR" sz="1000" dirty="0"/>
              <a:t>thickening, </a:t>
            </a:r>
            <a:r>
              <a:rPr lang="en-US" altLang="ko-KR" sz="1000" dirty="0" smtClean="0"/>
              <a:t>or diffuse</a:t>
            </a:r>
            <a:r>
              <a:rPr lang="en-US" altLang="ko-KR" sz="1000" dirty="0"/>
              <a:t>, patchy, small-sized </a:t>
            </a:r>
            <a:r>
              <a:rPr lang="en-US" altLang="ko-KR" sz="1000" dirty="0" smtClean="0"/>
              <a:t>alveolar, shadowed </a:t>
            </a:r>
            <a:r>
              <a:rPr lang="en-US" altLang="ko-KR" sz="1000" dirty="0"/>
              <a:t>with a random</a:t>
            </a:r>
          </a:p>
          <a:p>
            <a:r>
              <a:rPr lang="en-US" altLang="ko-KR" sz="1000" dirty="0"/>
              <a:t>distribution</a:t>
            </a:r>
            <a:endParaRPr lang="ko-KR" altLang="en-US" sz="1000" dirty="0"/>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3325510"/>
            <a:ext cx="2463924" cy="24639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직사각형 6"/>
          <p:cNvSpPr/>
          <p:nvPr/>
        </p:nvSpPr>
        <p:spPr>
          <a:xfrm>
            <a:off x="4549476" y="5925180"/>
            <a:ext cx="4572000" cy="246221"/>
          </a:xfrm>
          <a:prstGeom prst="rect">
            <a:avLst/>
          </a:prstGeom>
        </p:spPr>
        <p:txBody>
          <a:bodyPr>
            <a:spAutoFit/>
          </a:bodyPr>
          <a:lstStyle/>
          <a:p>
            <a:r>
              <a:rPr lang="en-US" altLang="ko-KR" sz="1000" dirty="0" smtClean="0"/>
              <a:t>CT scan </a:t>
            </a:r>
            <a:r>
              <a:rPr lang="en-US" altLang="ko-KR" sz="1000" dirty="0"/>
              <a:t>of the chest with </a:t>
            </a:r>
            <a:r>
              <a:rPr lang="en-US" altLang="ko-KR" sz="1000" dirty="0" smtClean="0"/>
              <a:t>bilateral diffuse </a:t>
            </a:r>
            <a:r>
              <a:rPr lang="en-US" altLang="ko-KR" sz="1000" dirty="0" err="1"/>
              <a:t>reticulo</a:t>
            </a:r>
            <a:r>
              <a:rPr lang="en-US" altLang="ko-KR" sz="1000" dirty="0"/>
              <a:t>-nodular </a:t>
            </a:r>
            <a:r>
              <a:rPr lang="en-US" altLang="ko-KR" sz="1000" dirty="0" smtClean="0"/>
              <a:t>opacities.</a:t>
            </a:r>
            <a:endParaRPr lang="ko-KR" altLang="en-US" sz="1000" dirty="0"/>
          </a:p>
        </p:txBody>
      </p:sp>
    </p:spTree>
    <p:extLst>
      <p:ext uri="{BB962C8B-B14F-4D97-AF65-F5344CB8AC3E}">
        <p14:creationId xmlns:p14="http://schemas.microsoft.com/office/powerpoint/2010/main" val="9528891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smtClean="0"/>
              <a:t>[</a:t>
            </a:r>
            <a:r>
              <a:rPr lang="en-US" altLang="ko-KR" sz="1200" dirty="0" err="1"/>
              <a:t>Clin</a:t>
            </a:r>
            <a:r>
              <a:rPr lang="en-US" altLang="ko-KR" sz="1200" dirty="0"/>
              <a:t> Res </a:t>
            </a:r>
            <a:r>
              <a:rPr lang="en-US" altLang="ko-KR" sz="1200" dirty="0" err="1"/>
              <a:t>Cardiol</a:t>
            </a:r>
            <a:r>
              <a:rPr lang="en-US" altLang="ko-KR" sz="1200" dirty="0"/>
              <a:t> (2010) 99:693–700</a:t>
            </a:r>
            <a:r>
              <a:rPr lang="en-US" altLang="ko-KR" sz="1200" dirty="0" smtClean="0"/>
              <a:t>]</a:t>
            </a:r>
          </a:p>
          <a:p>
            <a:pPr marL="0" indent="0">
              <a:buNone/>
            </a:pPr>
            <a:r>
              <a:rPr lang="en-US" altLang="ko-KR" sz="1800" b="1" dirty="0" err="1" smtClean="0"/>
              <a:t>Amiodarone</a:t>
            </a:r>
            <a:r>
              <a:rPr lang="en-US" altLang="ko-KR" sz="1800" b="1" dirty="0" smtClean="0"/>
              <a:t>-induced </a:t>
            </a:r>
            <a:r>
              <a:rPr lang="en-US" altLang="ko-KR" sz="1800" b="1" dirty="0"/>
              <a:t>pulmonary toxicity: an </a:t>
            </a:r>
            <a:r>
              <a:rPr lang="en-US" altLang="ko-KR" sz="1800" b="1" dirty="0" smtClean="0"/>
              <a:t>under-recognized and </a:t>
            </a:r>
            <a:r>
              <a:rPr lang="en-US" altLang="ko-KR" sz="1800" b="1" dirty="0"/>
              <a:t>severe adverse effect?</a:t>
            </a:r>
          </a:p>
          <a:p>
            <a:pPr marL="0" indent="0">
              <a:buNone/>
            </a:pPr>
            <a:r>
              <a:rPr lang="en-US" altLang="ko-KR" sz="1200" dirty="0"/>
              <a:t>Martin </a:t>
            </a:r>
            <a:r>
              <a:rPr lang="en-US" altLang="ko-KR" sz="1200" dirty="0" err="1" smtClean="0"/>
              <a:t>Schwaiblmair</a:t>
            </a:r>
            <a:r>
              <a:rPr lang="en-US" altLang="ko-KR" sz="1200" dirty="0"/>
              <a:t>,</a:t>
            </a:r>
            <a:r>
              <a:rPr lang="en-US" altLang="ko-KR" sz="1200" dirty="0" smtClean="0"/>
              <a:t> </a:t>
            </a:r>
            <a:r>
              <a:rPr lang="en-US" altLang="ko-KR" sz="1200" dirty="0"/>
              <a:t>Thomas </a:t>
            </a:r>
            <a:r>
              <a:rPr lang="en-US" altLang="ko-KR" sz="1200" dirty="0" err="1" smtClean="0"/>
              <a:t>Berghaus</a:t>
            </a:r>
            <a:r>
              <a:rPr lang="en-US" altLang="ko-KR" sz="1200" dirty="0" smtClean="0"/>
              <a:t>,</a:t>
            </a:r>
            <a:r>
              <a:rPr lang="en-US" altLang="ko-KR" sz="1200" dirty="0"/>
              <a:t> </a:t>
            </a:r>
            <a:r>
              <a:rPr lang="en-US" altLang="ko-KR" sz="1200" dirty="0" smtClean="0"/>
              <a:t>Thomas Haeckel, </a:t>
            </a:r>
            <a:r>
              <a:rPr lang="en-US" altLang="ko-KR" sz="1200" dirty="0"/>
              <a:t>Theodor </a:t>
            </a:r>
            <a:r>
              <a:rPr lang="en-US" altLang="ko-KR" sz="1200" dirty="0" smtClean="0"/>
              <a:t>Wagner,</a:t>
            </a:r>
            <a:r>
              <a:rPr lang="en-US" altLang="ko-KR" sz="1200" dirty="0"/>
              <a:t> </a:t>
            </a:r>
            <a:r>
              <a:rPr lang="en-US" altLang="ko-KR" sz="1200" dirty="0" smtClean="0"/>
              <a:t>Wolfgang </a:t>
            </a:r>
            <a:r>
              <a:rPr lang="en-US" altLang="ko-KR" sz="1200" dirty="0"/>
              <a:t>von </a:t>
            </a:r>
            <a:r>
              <a:rPr lang="en-US" altLang="ko-KR" sz="1200" dirty="0" err="1" smtClean="0"/>
              <a:t>Scheidt</a:t>
            </a:r>
            <a:r>
              <a:rPr lang="en-US" altLang="ko-KR" sz="1200" dirty="0" smtClean="0"/>
              <a:t>.</a:t>
            </a:r>
            <a:endParaRPr lang="ko-KR" altLang="en-US" sz="1200" dirty="0">
              <a:latin typeface="+mn-ea"/>
            </a:endParaRPr>
          </a:p>
        </p:txBody>
      </p:sp>
      <p:sp>
        <p:nvSpPr>
          <p:cNvPr id="5" name="직사각형 4"/>
          <p:cNvSpPr/>
          <p:nvPr/>
        </p:nvSpPr>
        <p:spPr>
          <a:xfrm>
            <a:off x="6804248" y="6453336"/>
            <a:ext cx="2217274" cy="246221"/>
          </a:xfrm>
          <a:prstGeom prst="rect">
            <a:avLst/>
          </a:prstGeom>
        </p:spPr>
        <p:txBody>
          <a:bodyPr wrap="none">
            <a:spAutoFit/>
          </a:bodyPr>
          <a:lstStyle/>
          <a:p>
            <a:r>
              <a:rPr lang="en-US" altLang="ko-KR" sz="1000" dirty="0" err="1"/>
              <a:t>Clin</a:t>
            </a:r>
            <a:r>
              <a:rPr lang="en-US" altLang="ko-KR" sz="1000" dirty="0"/>
              <a:t> Res </a:t>
            </a:r>
            <a:r>
              <a:rPr lang="en-US" altLang="ko-KR" sz="1000" dirty="0" err="1"/>
              <a:t>Cardiol</a:t>
            </a:r>
            <a:r>
              <a:rPr lang="en-US" altLang="ko-KR" sz="1000" dirty="0"/>
              <a:t> (2010) 99:693–700</a:t>
            </a:r>
            <a:endParaRPr lang="ko-KR" altLang="en-US" sz="1000" dirty="0"/>
          </a:p>
        </p:txBody>
      </p:sp>
      <p:sp>
        <p:nvSpPr>
          <p:cNvPr id="6" name="직사각형 5"/>
          <p:cNvSpPr/>
          <p:nvPr/>
        </p:nvSpPr>
        <p:spPr>
          <a:xfrm>
            <a:off x="467544" y="2132856"/>
            <a:ext cx="8064896" cy="3693319"/>
          </a:xfrm>
          <a:prstGeom prst="rect">
            <a:avLst/>
          </a:prstGeom>
        </p:spPr>
        <p:txBody>
          <a:bodyPr wrap="square">
            <a:spAutoFit/>
          </a:bodyPr>
          <a:lstStyle/>
          <a:p>
            <a:pPr marL="285750" indent="-285750">
              <a:buFont typeface="Wingdings" pitchFamily="2" charset="2"/>
              <a:buChar char="ü"/>
            </a:pPr>
            <a:r>
              <a:rPr lang="en-US" altLang="ko-KR" dirty="0"/>
              <a:t>A </a:t>
            </a:r>
            <a:r>
              <a:rPr lang="en-US" altLang="ko-KR" dirty="0">
                <a:solidFill>
                  <a:srgbClr val="FF0000"/>
                </a:solidFill>
              </a:rPr>
              <a:t>wide range of abnormalities </a:t>
            </a:r>
            <a:r>
              <a:rPr lang="en-US" altLang="ko-KR" dirty="0"/>
              <a:t>can be found in the </a:t>
            </a:r>
            <a:r>
              <a:rPr lang="en-US" altLang="ko-KR" dirty="0" smtClean="0"/>
              <a:t>BAL.</a:t>
            </a:r>
          </a:p>
          <a:p>
            <a:pPr marL="285750" indent="-285750">
              <a:buFont typeface="Wingdings" pitchFamily="2" charset="2"/>
              <a:buChar char="ü"/>
            </a:pPr>
            <a:endParaRPr lang="en-US" altLang="ko-KR" dirty="0" smtClean="0"/>
          </a:p>
          <a:p>
            <a:pPr marL="285750" indent="-285750">
              <a:buFont typeface="Wingdings" pitchFamily="2" charset="2"/>
              <a:buChar char="ü"/>
            </a:pPr>
            <a:r>
              <a:rPr lang="en-US" altLang="ko-KR" dirty="0"/>
              <a:t>Certain BAL findings, like </a:t>
            </a:r>
            <a:r>
              <a:rPr lang="en-US" altLang="ko-KR" dirty="0">
                <a:solidFill>
                  <a:srgbClr val="FF0000"/>
                </a:solidFill>
              </a:rPr>
              <a:t>foam cells</a:t>
            </a:r>
            <a:r>
              <a:rPr lang="en-US" altLang="ko-KR" dirty="0"/>
              <a:t>, </a:t>
            </a:r>
            <a:r>
              <a:rPr lang="en-US" altLang="ko-KR" dirty="0">
                <a:solidFill>
                  <a:srgbClr val="FF0000"/>
                </a:solidFill>
              </a:rPr>
              <a:t>CD8</a:t>
            </a:r>
            <a:r>
              <a:rPr lang="en-US" altLang="ko-KR" dirty="0"/>
              <a:t> </a:t>
            </a:r>
            <a:r>
              <a:rPr lang="en-US" altLang="ko-KR" dirty="0" smtClean="0"/>
              <a:t>predominant lymphocytic </a:t>
            </a:r>
            <a:r>
              <a:rPr lang="en-US" altLang="ko-KR" dirty="0"/>
              <a:t>or </a:t>
            </a:r>
            <a:r>
              <a:rPr lang="en-US" altLang="ko-KR" dirty="0" err="1"/>
              <a:t>neutrophilic</a:t>
            </a:r>
            <a:r>
              <a:rPr lang="en-US" altLang="ko-KR" dirty="0"/>
              <a:t> </a:t>
            </a:r>
            <a:r>
              <a:rPr lang="en-US" altLang="ko-KR" dirty="0" err="1"/>
              <a:t>alveolitis</a:t>
            </a:r>
            <a:r>
              <a:rPr lang="en-US" altLang="ko-KR" dirty="0"/>
              <a:t>, and </a:t>
            </a:r>
            <a:r>
              <a:rPr lang="en-US" altLang="ko-KR" dirty="0" smtClean="0"/>
              <a:t>increased </a:t>
            </a:r>
            <a:r>
              <a:rPr lang="en-US" altLang="ko-KR" dirty="0" smtClean="0">
                <a:solidFill>
                  <a:srgbClr val="FF0000"/>
                </a:solidFill>
              </a:rPr>
              <a:t>phospholipid </a:t>
            </a:r>
            <a:r>
              <a:rPr lang="en-US" altLang="ko-KR" dirty="0">
                <a:solidFill>
                  <a:srgbClr val="FF0000"/>
                </a:solidFill>
              </a:rPr>
              <a:t>content</a:t>
            </a:r>
            <a:r>
              <a:rPr lang="en-US" altLang="ko-KR" dirty="0"/>
              <a:t>, may also point to a diagnosis </a:t>
            </a:r>
            <a:r>
              <a:rPr lang="en-US" altLang="ko-KR" dirty="0" smtClean="0"/>
              <a:t>of </a:t>
            </a:r>
            <a:r>
              <a:rPr lang="en-US" altLang="ko-KR" dirty="0" err="1" smtClean="0"/>
              <a:t>amiodarone</a:t>
            </a:r>
            <a:r>
              <a:rPr lang="en-US" altLang="ko-KR" dirty="0" smtClean="0"/>
              <a:t> </a:t>
            </a:r>
            <a:r>
              <a:rPr lang="en-US" altLang="ko-KR" dirty="0"/>
              <a:t>pulmonary toxicity</a:t>
            </a:r>
            <a:r>
              <a:rPr lang="en-US" altLang="ko-KR" dirty="0" smtClean="0"/>
              <a:t>.</a:t>
            </a:r>
          </a:p>
          <a:p>
            <a:pPr marL="285750" indent="-285750">
              <a:buFont typeface="Wingdings" pitchFamily="2" charset="2"/>
              <a:buChar char="ü"/>
            </a:pPr>
            <a:endParaRPr lang="en-US" altLang="ko-KR" dirty="0" smtClean="0"/>
          </a:p>
          <a:p>
            <a:pPr marL="285750" indent="-285750">
              <a:buFont typeface="Wingdings" pitchFamily="2" charset="2"/>
              <a:buChar char="ü"/>
            </a:pPr>
            <a:r>
              <a:rPr lang="en-US" altLang="ko-KR" dirty="0" err="1" smtClean="0"/>
              <a:t>amiodarone</a:t>
            </a:r>
            <a:r>
              <a:rPr lang="en-US" altLang="ko-KR" dirty="0" smtClean="0"/>
              <a:t>-induced </a:t>
            </a:r>
            <a:r>
              <a:rPr lang="en-US" altLang="ko-KR" dirty="0"/>
              <a:t>pulmonary toxicity is </a:t>
            </a:r>
            <a:r>
              <a:rPr lang="en-US" altLang="ko-KR" dirty="0">
                <a:solidFill>
                  <a:srgbClr val="FF0000"/>
                </a:solidFill>
              </a:rPr>
              <a:t>considered </a:t>
            </a:r>
            <a:r>
              <a:rPr lang="en-US" altLang="ko-KR" dirty="0" smtClean="0">
                <a:solidFill>
                  <a:srgbClr val="FF0000"/>
                </a:solidFill>
              </a:rPr>
              <a:t>unlikely </a:t>
            </a:r>
            <a:r>
              <a:rPr lang="en-US" altLang="ko-KR" dirty="0">
                <a:solidFill>
                  <a:srgbClr val="FF0000"/>
                </a:solidFill>
              </a:rPr>
              <a:t>if foam cells are not present </a:t>
            </a:r>
            <a:r>
              <a:rPr lang="en-US" altLang="ko-KR" dirty="0"/>
              <a:t>in the </a:t>
            </a:r>
            <a:r>
              <a:rPr lang="en-US" altLang="ko-KR" dirty="0" err="1"/>
              <a:t>broncho</a:t>
            </a:r>
            <a:r>
              <a:rPr lang="en-US" altLang="ko-KR" dirty="0"/>
              <a:t>-alveolar </a:t>
            </a:r>
            <a:r>
              <a:rPr lang="en-US" altLang="ko-KR" dirty="0" smtClean="0"/>
              <a:t>lavage.</a:t>
            </a:r>
          </a:p>
          <a:p>
            <a:pPr marL="285750" indent="-285750">
              <a:buFont typeface="Wingdings" pitchFamily="2" charset="2"/>
              <a:buChar char="ü"/>
            </a:pPr>
            <a:endParaRPr lang="en-US" altLang="ko-KR" dirty="0"/>
          </a:p>
          <a:p>
            <a:pPr marL="285750" indent="-285750">
              <a:buFont typeface="Wingdings" pitchFamily="2" charset="2"/>
              <a:buChar char="ü"/>
            </a:pPr>
            <a:r>
              <a:rPr lang="en-US" altLang="ko-KR" dirty="0" smtClean="0"/>
              <a:t>The </a:t>
            </a:r>
            <a:r>
              <a:rPr lang="en-US" altLang="ko-KR" dirty="0" err="1" smtClean="0"/>
              <a:t>histopathologic</a:t>
            </a:r>
            <a:r>
              <a:rPr lang="en-US" altLang="ko-KR" dirty="0"/>
              <a:t> </a:t>
            </a:r>
            <a:r>
              <a:rPr lang="en-US" altLang="ko-KR" dirty="0" smtClean="0"/>
              <a:t>appearances </a:t>
            </a:r>
            <a:r>
              <a:rPr lang="en-US" altLang="ko-KR" dirty="0"/>
              <a:t>of </a:t>
            </a:r>
            <a:r>
              <a:rPr lang="en-US" altLang="ko-KR" dirty="0" err="1"/>
              <a:t>amiodarone</a:t>
            </a:r>
            <a:r>
              <a:rPr lang="en-US" altLang="ko-KR" dirty="0"/>
              <a:t> pneumonitis and of</a:t>
            </a:r>
          </a:p>
          <a:p>
            <a:r>
              <a:rPr lang="en-US" altLang="ko-KR" dirty="0" smtClean="0"/>
              <a:t>    </a:t>
            </a:r>
            <a:r>
              <a:rPr lang="en-US" altLang="ko-KR" dirty="0" err="1" smtClean="0"/>
              <a:t>subpleural</a:t>
            </a:r>
            <a:r>
              <a:rPr lang="en-US" altLang="ko-KR" dirty="0" smtClean="0"/>
              <a:t> </a:t>
            </a:r>
            <a:r>
              <a:rPr lang="en-US" altLang="ko-KR" dirty="0"/>
              <a:t>masses include </a:t>
            </a:r>
            <a:r>
              <a:rPr lang="en-US" altLang="ko-KR" dirty="0" err="1"/>
              <a:t>septal</a:t>
            </a:r>
            <a:r>
              <a:rPr lang="en-US" altLang="ko-KR" dirty="0"/>
              <a:t> thickening, </a:t>
            </a:r>
            <a:r>
              <a:rPr lang="en-US" altLang="ko-KR" dirty="0" smtClean="0"/>
              <a:t>interstitial edema</a:t>
            </a:r>
            <a:r>
              <a:rPr lang="en-US" altLang="ko-KR" dirty="0"/>
              <a:t>, </a:t>
            </a:r>
            <a:endParaRPr lang="en-US" altLang="ko-KR" dirty="0" smtClean="0"/>
          </a:p>
          <a:p>
            <a:r>
              <a:rPr lang="en-US" altLang="ko-KR" dirty="0"/>
              <a:t> </a:t>
            </a:r>
            <a:r>
              <a:rPr lang="en-US" altLang="ko-KR" dirty="0" smtClean="0"/>
              <a:t>   non-specific </a:t>
            </a:r>
            <a:r>
              <a:rPr lang="en-US" altLang="ko-KR" dirty="0"/>
              <a:t>inflammation and fibrosis, as well </a:t>
            </a:r>
            <a:r>
              <a:rPr lang="en-US" altLang="ko-KR" dirty="0" smtClean="0"/>
              <a:t>as the </a:t>
            </a:r>
            <a:r>
              <a:rPr lang="en-US" altLang="ko-KR" dirty="0"/>
              <a:t>presence of lipids </a:t>
            </a:r>
            <a:r>
              <a:rPr lang="en-US" altLang="ko-KR" dirty="0" smtClean="0"/>
              <a:t>   </a:t>
            </a:r>
          </a:p>
          <a:p>
            <a:r>
              <a:rPr lang="en-US" altLang="ko-KR" dirty="0"/>
              <a:t> </a:t>
            </a:r>
            <a:r>
              <a:rPr lang="en-US" altLang="ko-KR" dirty="0" smtClean="0"/>
              <a:t>   within </a:t>
            </a:r>
            <a:r>
              <a:rPr lang="en-US" altLang="ko-KR" dirty="0"/>
              <a:t>interstitial and </a:t>
            </a:r>
            <a:r>
              <a:rPr lang="en-US" altLang="ko-KR" dirty="0" smtClean="0"/>
              <a:t>endothelial cells </a:t>
            </a:r>
            <a:r>
              <a:rPr lang="en-US" altLang="ko-KR" dirty="0"/>
              <a:t>and lying free in alveolar </a:t>
            </a:r>
            <a:r>
              <a:rPr lang="en-US" altLang="ko-KR" dirty="0" smtClean="0"/>
              <a:t>spaces.</a:t>
            </a:r>
            <a:endParaRPr lang="ko-KR" altLang="en-US" dirty="0"/>
          </a:p>
        </p:txBody>
      </p:sp>
    </p:spTree>
    <p:extLst>
      <p:ext uri="{BB962C8B-B14F-4D97-AF65-F5344CB8AC3E}">
        <p14:creationId xmlns:p14="http://schemas.microsoft.com/office/powerpoint/2010/main" val="42265048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smtClean="0"/>
              <a:t>[</a:t>
            </a:r>
            <a:r>
              <a:rPr lang="en-US" altLang="ko-KR" sz="1200" dirty="0" err="1"/>
              <a:t>Clin</a:t>
            </a:r>
            <a:r>
              <a:rPr lang="en-US" altLang="ko-KR" sz="1200" dirty="0"/>
              <a:t> Res </a:t>
            </a:r>
            <a:r>
              <a:rPr lang="en-US" altLang="ko-KR" sz="1200" dirty="0" err="1"/>
              <a:t>Cardiol</a:t>
            </a:r>
            <a:r>
              <a:rPr lang="en-US" altLang="ko-KR" sz="1200" dirty="0"/>
              <a:t> (2010) 99:693–700</a:t>
            </a:r>
            <a:r>
              <a:rPr lang="en-US" altLang="ko-KR" sz="1200" dirty="0" smtClean="0"/>
              <a:t>]</a:t>
            </a:r>
          </a:p>
          <a:p>
            <a:pPr marL="0" indent="0">
              <a:buNone/>
            </a:pPr>
            <a:r>
              <a:rPr lang="en-US" altLang="ko-KR" sz="1800" b="1" dirty="0" err="1" smtClean="0"/>
              <a:t>Amiodarone</a:t>
            </a:r>
            <a:r>
              <a:rPr lang="en-US" altLang="ko-KR" sz="1800" b="1" dirty="0" smtClean="0"/>
              <a:t>-induced </a:t>
            </a:r>
            <a:r>
              <a:rPr lang="en-US" altLang="ko-KR" sz="1800" b="1" dirty="0"/>
              <a:t>pulmonary toxicity: an </a:t>
            </a:r>
            <a:r>
              <a:rPr lang="en-US" altLang="ko-KR" sz="1800" b="1" dirty="0" smtClean="0"/>
              <a:t>under-recognized and </a:t>
            </a:r>
            <a:r>
              <a:rPr lang="en-US" altLang="ko-KR" sz="1800" b="1" dirty="0"/>
              <a:t>severe adverse effect?</a:t>
            </a:r>
          </a:p>
          <a:p>
            <a:pPr marL="0" indent="0">
              <a:buNone/>
            </a:pPr>
            <a:r>
              <a:rPr lang="en-US" altLang="ko-KR" sz="1200" dirty="0"/>
              <a:t>Martin </a:t>
            </a:r>
            <a:r>
              <a:rPr lang="en-US" altLang="ko-KR" sz="1200" dirty="0" err="1" smtClean="0"/>
              <a:t>Schwaiblmair</a:t>
            </a:r>
            <a:r>
              <a:rPr lang="en-US" altLang="ko-KR" sz="1200" dirty="0"/>
              <a:t>,</a:t>
            </a:r>
            <a:r>
              <a:rPr lang="en-US" altLang="ko-KR" sz="1200" dirty="0" smtClean="0"/>
              <a:t> </a:t>
            </a:r>
            <a:r>
              <a:rPr lang="en-US" altLang="ko-KR" sz="1200" dirty="0"/>
              <a:t>Thomas </a:t>
            </a:r>
            <a:r>
              <a:rPr lang="en-US" altLang="ko-KR" sz="1200" dirty="0" err="1" smtClean="0"/>
              <a:t>Berghaus</a:t>
            </a:r>
            <a:r>
              <a:rPr lang="en-US" altLang="ko-KR" sz="1200" dirty="0" smtClean="0"/>
              <a:t>,</a:t>
            </a:r>
            <a:r>
              <a:rPr lang="en-US" altLang="ko-KR" sz="1200" dirty="0"/>
              <a:t> </a:t>
            </a:r>
            <a:r>
              <a:rPr lang="en-US" altLang="ko-KR" sz="1200" dirty="0" smtClean="0"/>
              <a:t>Thomas Haeckel, </a:t>
            </a:r>
            <a:r>
              <a:rPr lang="en-US" altLang="ko-KR" sz="1200" dirty="0"/>
              <a:t>Theodor </a:t>
            </a:r>
            <a:r>
              <a:rPr lang="en-US" altLang="ko-KR" sz="1200" dirty="0" smtClean="0"/>
              <a:t>Wagner,</a:t>
            </a:r>
            <a:r>
              <a:rPr lang="en-US" altLang="ko-KR" sz="1200" dirty="0"/>
              <a:t> </a:t>
            </a:r>
            <a:r>
              <a:rPr lang="en-US" altLang="ko-KR" sz="1200" dirty="0" smtClean="0"/>
              <a:t>Wolfgang </a:t>
            </a:r>
            <a:r>
              <a:rPr lang="en-US" altLang="ko-KR" sz="1200" dirty="0"/>
              <a:t>von </a:t>
            </a:r>
            <a:r>
              <a:rPr lang="en-US" altLang="ko-KR" sz="1200" dirty="0" err="1" smtClean="0"/>
              <a:t>Scheidt</a:t>
            </a:r>
            <a:r>
              <a:rPr lang="en-US" altLang="ko-KR" sz="1200" dirty="0" smtClean="0"/>
              <a:t>.</a:t>
            </a:r>
            <a:endParaRPr lang="ko-KR" altLang="en-US" sz="1200" dirty="0">
              <a:latin typeface="+mn-ea"/>
            </a:endParaRPr>
          </a:p>
        </p:txBody>
      </p:sp>
      <p:sp>
        <p:nvSpPr>
          <p:cNvPr id="5" name="직사각형 4"/>
          <p:cNvSpPr/>
          <p:nvPr/>
        </p:nvSpPr>
        <p:spPr>
          <a:xfrm>
            <a:off x="6804248" y="6453336"/>
            <a:ext cx="2217274" cy="246221"/>
          </a:xfrm>
          <a:prstGeom prst="rect">
            <a:avLst/>
          </a:prstGeom>
        </p:spPr>
        <p:txBody>
          <a:bodyPr wrap="none">
            <a:spAutoFit/>
          </a:bodyPr>
          <a:lstStyle/>
          <a:p>
            <a:r>
              <a:rPr lang="en-US" altLang="ko-KR" sz="1000" dirty="0" err="1"/>
              <a:t>Clin</a:t>
            </a:r>
            <a:r>
              <a:rPr lang="en-US" altLang="ko-KR" sz="1000" dirty="0"/>
              <a:t> Res </a:t>
            </a:r>
            <a:r>
              <a:rPr lang="en-US" altLang="ko-KR" sz="1000" dirty="0" err="1"/>
              <a:t>Cardiol</a:t>
            </a:r>
            <a:r>
              <a:rPr lang="en-US" altLang="ko-KR" sz="1000" dirty="0"/>
              <a:t> (2010) 99:693–700</a:t>
            </a:r>
            <a:endParaRPr lang="ko-KR" altLang="en-US" sz="10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117" y="2204865"/>
            <a:ext cx="3404835"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직사각형 1"/>
          <p:cNvSpPr/>
          <p:nvPr/>
        </p:nvSpPr>
        <p:spPr>
          <a:xfrm>
            <a:off x="735117" y="4989075"/>
            <a:ext cx="3384376" cy="276999"/>
          </a:xfrm>
          <a:prstGeom prst="rect">
            <a:avLst/>
          </a:prstGeom>
        </p:spPr>
        <p:txBody>
          <a:bodyPr wrap="square">
            <a:spAutoFit/>
          </a:bodyPr>
          <a:lstStyle/>
          <a:p>
            <a:r>
              <a:rPr lang="en-US" altLang="ko-KR" sz="1200" dirty="0"/>
              <a:t>Numerous foamy macrophages in a </a:t>
            </a:r>
            <a:r>
              <a:rPr lang="en-US" altLang="ko-KR" sz="1200" dirty="0" smtClean="0"/>
              <a:t>BAL fluid.</a:t>
            </a:r>
            <a:endParaRPr lang="ko-KR" altLang="en-US" sz="1200"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212437"/>
            <a:ext cx="3384376" cy="2505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직사각형 2"/>
          <p:cNvSpPr/>
          <p:nvPr/>
        </p:nvSpPr>
        <p:spPr>
          <a:xfrm>
            <a:off x="5024736" y="5014917"/>
            <a:ext cx="3507704" cy="646331"/>
          </a:xfrm>
          <a:prstGeom prst="rect">
            <a:avLst/>
          </a:prstGeom>
        </p:spPr>
        <p:txBody>
          <a:bodyPr wrap="square">
            <a:spAutoFit/>
          </a:bodyPr>
          <a:lstStyle/>
          <a:p>
            <a:r>
              <a:rPr lang="en-US" altLang="ko-KR" sz="1200" dirty="0"/>
              <a:t>Alveolar lung tissue showed interstitial inflammation </a:t>
            </a:r>
            <a:r>
              <a:rPr lang="en-US" altLang="ko-KR" sz="1200" dirty="0" smtClean="0"/>
              <a:t>with </a:t>
            </a:r>
            <a:r>
              <a:rPr lang="en-US" altLang="ko-KR" sz="1200" dirty="0" err="1" smtClean="0"/>
              <a:t>septal</a:t>
            </a:r>
            <a:r>
              <a:rPr lang="en-US" altLang="ko-KR" sz="1200" dirty="0" smtClean="0"/>
              <a:t> </a:t>
            </a:r>
            <a:r>
              <a:rPr lang="en-US" altLang="ko-KR" sz="1200" dirty="0"/>
              <a:t>thickening and foci of organizing</a:t>
            </a:r>
            <a:endParaRPr lang="ko-KR" altLang="en-US" sz="1200" dirty="0"/>
          </a:p>
        </p:txBody>
      </p:sp>
    </p:spTree>
    <p:extLst>
      <p:ext uri="{BB962C8B-B14F-4D97-AF65-F5344CB8AC3E}">
        <p14:creationId xmlns:p14="http://schemas.microsoft.com/office/powerpoint/2010/main" val="13939661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pPr algn="l"/>
            <a:r>
              <a:rPr lang="en-US" altLang="ko-KR" sz="4800" b="1" dirty="0" err="1" smtClean="0"/>
              <a:t>Amiodarone</a:t>
            </a:r>
            <a:r>
              <a:rPr lang="en-US" altLang="ko-KR" sz="4800" b="1" dirty="0" smtClean="0"/>
              <a:t>   </a:t>
            </a:r>
            <a:r>
              <a:rPr lang="en-US" altLang="ko-KR" sz="2000" b="1" dirty="0" smtClean="0"/>
              <a:t>..in </a:t>
            </a:r>
            <a:r>
              <a:rPr lang="en-US" altLang="ko-KR" sz="2200" b="1" dirty="0" smtClean="0"/>
              <a:t>Drug of the Heart, 8</a:t>
            </a:r>
            <a:r>
              <a:rPr lang="en-US" altLang="ko-KR" sz="2200" b="1" baseline="30000" dirty="0" smtClean="0"/>
              <a:t>th</a:t>
            </a:r>
            <a:r>
              <a:rPr lang="en-US" altLang="ko-KR" sz="2200" b="1" dirty="0" smtClean="0"/>
              <a:t> ed.</a:t>
            </a:r>
            <a:endParaRPr lang="ko-KR" altLang="en-US" sz="2200" b="1" dirty="0"/>
          </a:p>
        </p:txBody>
      </p:sp>
      <p:sp>
        <p:nvSpPr>
          <p:cNvPr id="3" name="내용 개체 틀 2"/>
          <p:cNvSpPr>
            <a:spLocks noGrp="1"/>
          </p:cNvSpPr>
          <p:nvPr>
            <p:ph idx="1"/>
          </p:nvPr>
        </p:nvSpPr>
        <p:spPr/>
        <p:txBody>
          <a:bodyPr>
            <a:normAutofit/>
          </a:bodyPr>
          <a:lstStyle/>
          <a:p>
            <a:pPr>
              <a:buFont typeface="Wingdings" pitchFamily="2" charset="2"/>
              <a:buChar char="ü"/>
            </a:pPr>
            <a:r>
              <a:rPr lang="en-US" altLang="ko-KR" sz="1800" dirty="0" smtClean="0"/>
              <a:t>Unique “wide-spectrum” antiarrhythmic agent, class III</a:t>
            </a:r>
          </a:p>
          <a:p>
            <a:pPr>
              <a:buFont typeface="Wingdings" pitchFamily="2" charset="2"/>
              <a:buChar char="ü"/>
            </a:pPr>
            <a:r>
              <a:rPr lang="en-US" altLang="ko-KR" sz="1800" dirty="0" smtClean="0"/>
              <a:t>Blocks sodium, calcium and repolarizing potassium channels</a:t>
            </a:r>
          </a:p>
          <a:p>
            <a:pPr>
              <a:buFont typeface="Wingdings" pitchFamily="2" charset="2"/>
              <a:buChar char="ü"/>
            </a:pPr>
            <a:endParaRPr lang="en-US" altLang="ko-KR" sz="1800" dirty="0"/>
          </a:p>
          <a:p>
            <a:pPr>
              <a:buFont typeface="Wingdings" pitchFamily="2" charset="2"/>
              <a:buChar char="ü"/>
            </a:pPr>
            <a:r>
              <a:rPr lang="en-US" altLang="ko-KR" sz="1800" dirty="0" smtClean="0"/>
              <a:t>Very slow elimination with </a:t>
            </a:r>
            <a:r>
              <a:rPr lang="en-US" altLang="ko-KR" sz="1800" dirty="0" smtClean="0">
                <a:solidFill>
                  <a:srgbClr val="FF0000"/>
                </a:solidFill>
              </a:rPr>
              <a:t>long half-life up to 6months</a:t>
            </a:r>
            <a:r>
              <a:rPr lang="en-US" altLang="ko-KR" sz="1800" dirty="0" smtClean="0"/>
              <a:t>.</a:t>
            </a:r>
          </a:p>
          <a:p>
            <a:pPr>
              <a:buFont typeface="Wingdings" pitchFamily="2" charset="2"/>
              <a:buChar char="ü"/>
            </a:pPr>
            <a:r>
              <a:rPr lang="en-US" altLang="ko-KR" sz="1800" dirty="0" err="1" smtClean="0"/>
              <a:t>Amiodarone</a:t>
            </a:r>
            <a:r>
              <a:rPr lang="en-US" altLang="ko-KR" sz="1800" dirty="0" smtClean="0"/>
              <a:t> is </a:t>
            </a:r>
            <a:r>
              <a:rPr lang="en-US" altLang="ko-KR" sz="1800" dirty="0" smtClean="0">
                <a:solidFill>
                  <a:srgbClr val="FF0000"/>
                </a:solidFill>
              </a:rPr>
              <a:t>lipid soluble, extensively distributed </a:t>
            </a:r>
            <a:r>
              <a:rPr lang="en-US" altLang="ko-KR" sz="1800" dirty="0" smtClean="0"/>
              <a:t>in the body and highly concentrated in many tissues, </a:t>
            </a:r>
            <a:r>
              <a:rPr lang="en-US" altLang="ko-KR" sz="1800" dirty="0" smtClean="0">
                <a:solidFill>
                  <a:srgbClr val="FF0000"/>
                </a:solidFill>
              </a:rPr>
              <a:t>especially in the liver and lungs.</a:t>
            </a:r>
          </a:p>
          <a:p>
            <a:pPr>
              <a:buFont typeface="Wingdings" pitchFamily="2" charset="2"/>
              <a:buChar char="ü"/>
            </a:pPr>
            <a:r>
              <a:rPr lang="en-US" altLang="ko-KR" sz="1800" dirty="0" smtClean="0"/>
              <a:t>The most serious </a:t>
            </a:r>
            <a:r>
              <a:rPr lang="en-US" altLang="ko-KR" sz="1800" dirty="0" smtClean="0">
                <a:solidFill>
                  <a:srgbClr val="FF0000"/>
                </a:solidFill>
              </a:rPr>
              <a:t>pneumonitis occurs in 10% to 17% </a:t>
            </a:r>
            <a:r>
              <a:rPr lang="en-US" altLang="ko-KR" sz="1800" dirty="0" smtClean="0"/>
              <a:t>at dose of 400mg/day, which may be </a:t>
            </a:r>
            <a:r>
              <a:rPr lang="en-US" altLang="ko-KR" sz="1800" dirty="0" smtClean="0">
                <a:solidFill>
                  <a:srgbClr val="FF0000"/>
                </a:solidFill>
              </a:rPr>
              <a:t>fatal in 10% </a:t>
            </a:r>
            <a:r>
              <a:rPr lang="en-US" altLang="ko-KR" sz="1800" dirty="0" smtClean="0"/>
              <a:t>of those effected.</a:t>
            </a:r>
          </a:p>
          <a:p>
            <a:pPr>
              <a:buFont typeface="Wingdings" pitchFamily="2" charset="2"/>
              <a:buChar char="ü"/>
            </a:pPr>
            <a:r>
              <a:rPr lang="en-US" altLang="ko-KR" sz="1800" dirty="0" smtClean="0"/>
              <a:t>Pulmonary toxicity may be </a:t>
            </a:r>
            <a:r>
              <a:rPr lang="en-US" altLang="ko-KR" sz="1800" dirty="0" smtClean="0">
                <a:solidFill>
                  <a:srgbClr val="FF0000"/>
                </a:solidFill>
              </a:rPr>
              <a:t>dose related</a:t>
            </a:r>
            <a:r>
              <a:rPr lang="en-US" altLang="ko-KR" sz="1800" dirty="0" smtClean="0"/>
              <a:t>, and very rarely occurs with the low doses of about 200mg/day.</a:t>
            </a:r>
            <a:endParaRPr lang="ko-KR" altLang="en-US" sz="1800" dirty="0"/>
          </a:p>
        </p:txBody>
      </p:sp>
      <p:sp>
        <p:nvSpPr>
          <p:cNvPr id="4" name="TextBox 3"/>
          <p:cNvSpPr txBox="1"/>
          <p:nvPr/>
        </p:nvSpPr>
        <p:spPr>
          <a:xfrm>
            <a:off x="7210240" y="6423139"/>
            <a:ext cx="1754005" cy="246221"/>
          </a:xfrm>
          <a:prstGeom prst="rect">
            <a:avLst/>
          </a:prstGeom>
          <a:noFill/>
        </p:spPr>
        <p:txBody>
          <a:bodyPr wrap="none" rtlCol="0">
            <a:spAutoFit/>
          </a:bodyPr>
          <a:lstStyle/>
          <a:p>
            <a:pPr algn="r"/>
            <a:r>
              <a:rPr lang="en-US" altLang="ko-KR" sz="1000" dirty="0" smtClean="0"/>
              <a:t>Drugs for the heart, 8</a:t>
            </a:r>
            <a:r>
              <a:rPr lang="en-US" altLang="ko-KR" sz="1000" baseline="30000" dirty="0" smtClean="0"/>
              <a:t>th</a:t>
            </a:r>
            <a:r>
              <a:rPr lang="en-US" altLang="ko-KR" sz="1000" dirty="0" smtClean="0"/>
              <a:t> ed.</a:t>
            </a:r>
            <a:endParaRPr lang="ko-KR" altLang="en-US" sz="1000" dirty="0"/>
          </a:p>
        </p:txBody>
      </p:sp>
    </p:spTree>
    <p:extLst>
      <p:ext uri="{BB962C8B-B14F-4D97-AF65-F5344CB8AC3E}">
        <p14:creationId xmlns:p14="http://schemas.microsoft.com/office/powerpoint/2010/main" val="24156081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628800"/>
            <a:ext cx="4968552" cy="32679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601556" y="5013176"/>
            <a:ext cx="6255815" cy="1384995"/>
          </a:xfrm>
          <a:prstGeom prst="rect">
            <a:avLst/>
          </a:prstGeom>
          <a:noFill/>
        </p:spPr>
        <p:txBody>
          <a:bodyPr wrap="none" rtlCol="0">
            <a:spAutoFit/>
          </a:bodyPr>
          <a:lstStyle/>
          <a:p>
            <a:r>
              <a:rPr lang="en-US" altLang="ko-KR" sz="1400" dirty="0" smtClean="0"/>
              <a:t>A : On </a:t>
            </a:r>
            <a:r>
              <a:rPr lang="en-US" altLang="ko-KR" sz="1400" dirty="0" err="1" smtClean="0"/>
              <a:t>amiodarone</a:t>
            </a:r>
            <a:r>
              <a:rPr lang="en-US" altLang="ko-KR" sz="1400" dirty="0" smtClean="0"/>
              <a:t> treatment, 9wks </a:t>
            </a:r>
          </a:p>
          <a:p>
            <a:r>
              <a:rPr lang="en-US" altLang="ko-KR" sz="1400" dirty="0" smtClean="0"/>
              <a:t>     Intense diffuse Ga-67 lung activity </a:t>
            </a:r>
            <a:r>
              <a:rPr lang="en-US" altLang="ko-KR" sz="1400" dirty="0" smtClean="0"/>
              <a:t>&amp; Radiographs </a:t>
            </a:r>
            <a:r>
              <a:rPr lang="en-US" altLang="ko-KR" sz="1400" dirty="0" smtClean="0"/>
              <a:t>shows GGO pattern</a:t>
            </a:r>
          </a:p>
          <a:p>
            <a:r>
              <a:rPr lang="en-US" altLang="ko-KR" sz="1400" dirty="0" smtClean="0"/>
              <a:t>B : After prednisolone 40mg/day, 3wks</a:t>
            </a:r>
          </a:p>
          <a:p>
            <a:r>
              <a:rPr lang="en-US" altLang="ko-KR" sz="1400" dirty="0"/>
              <a:t> </a:t>
            </a:r>
            <a:r>
              <a:rPr lang="en-US" altLang="ko-KR" sz="1400" dirty="0" smtClean="0"/>
              <a:t>    Ga-67 image &amp; radiographs become normal</a:t>
            </a:r>
          </a:p>
          <a:p>
            <a:r>
              <a:rPr lang="en-US" altLang="ko-KR" sz="1400" dirty="0" smtClean="0"/>
              <a:t>C : After reduction of prednisolone, lowered to 30mg/day</a:t>
            </a:r>
          </a:p>
          <a:p>
            <a:r>
              <a:rPr lang="en-US" altLang="ko-KR" sz="1400" dirty="0"/>
              <a:t> </a:t>
            </a:r>
            <a:r>
              <a:rPr lang="en-US" altLang="ko-KR" sz="1400" dirty="0" smtClean="0"/>
              <a:t>    Ga-67 uptake is intense, but radiograph is unchanged</a:t>
            </a:r>
            <a:endParaRPr lang="ko-KR" altLang="en-US" sz="1400" dirty="0"/>
          </a:p>
        </p:txBody>
      </p:sp>
      <p:sp>
        <p:nvSpPr>
          <p:cNvPr id="6" name="내용 개체 틀 2"/>
          <p:cNvSpPr txBox="1">
            <a:spLocks/>
          </p:cNvSpPr>
          <p:nvPr/>
        </p:nvSpPr>
        <p:spPr>
          <a:xfrm>
            <a:off x="553212" y="476672"/>
            <a:ext cx="8229600" cy="964704"/>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da-DK" altLang="ko-KR" sz="1200" dirty="0" smtClean="0"/>
              <a:t>[J Nuci Med 25: 211-213, 1984]</a:t>
            </a:r>
            <a:endParaRPr lang="en-US" altLang="ko-KR" sz="1200" dirty="0" smtClean="0"/>
          </a:p>
          <a:p>
            <a:pPr marL="0" indent="0">
              <a:buFont typeface="Arial" pitchFamily="34" charset="0"/>
              <a:buNone/>
            </a:pPr>
            <a:r>
              <a:rPr lang="en-US" altLang="ko-KR" sz="1800" b="1" dirty="0" smtClean="0"/>
              <a:t>Pulmonary Gallium-67 Uptake in </a:t>
            </a:r>
            <a:r>
              <a:rPr lang="en-US" altLang="ko-KR" sz="1800" b="1" dirty="0" err="1" smtClean="0"/>
              <a:t>Amiodarone</a:t>
            </a:r>
            <a:r>
              <a:rPr lang="en-US" altLang="ko-KR" sz="1800" b="1" dirty="0" smtClean="0"/>
              <a:t> Pneumonitis</a:t>
            </a:r>
          </a:p>
          <a:p>
            <a:pPr marL="0" indent="0">
              <a:buFont typeface="Arial" pitchFamily="34" charset="0"/>
              <a:buNone/>
            </a:pPr>
            <a:r>
              <a:rPr lang="en-US" altLang="ko-KR" sz="1200" dirty="0" smtClean="0"/>
              <a:t>W.J. </a:t>
            </a:r>
            <a:r>
              <a:rPr lang="en-US" altLang="ko-KR" sz="1200" dirty="0" err="1" smtClean="0"/>
              <a:t>vanRooij,S.C.vanderMeer,E.A</a:t>
            </a:r>
            <a:r>
              <a:rPr lang="en-US" altLang="ko-KR" sz="1200" dirty="0" smtClean="0"/>
              <a:t>. </a:t>
            </a:r>
            <a:r>
              <a:rPr lang="en-US" altLang="ko-KR" sz="1200" dirty="0" err="1" smtClean="0"/>
              <a:t>vanRoyen,N.vanZandwijk,andJ</a:t>
            </a:r>
            <a:r>
              <a:rPr lang="en-US" altLang="ko-KR" sz="1200" dirty="0" smtClean="0"/>
              <a:t>. I. </a:t>
            </a:r>
            <a:r>
              <a:rPr lang="en-US" altLang="ko-KR" sz="1200" dirty="0" err="1" smtClean="0"/>
              <a:t>Darmanata</a:t>
            </a:r>
            <a:endParaRPr lang="ko-KR" altLang="en-US" sz="1200" dirty="0"/>
          </a:p>
        </p:txBody>
      </p:sp>
      <p:sp>
        <p:nvSpPr>
          <p:cNvPr id="2" name="직사각형 1"/>
          <p:cNvSpPr/>
          <p:nvPr/>
        </p:nvSpPr>
        <p:spPr>
          <a:xfrm>
            <a:off x="6949752" y="6414267"/>
            <a:ext cx="1939955" cy="246221"/>
          </a:xfrm>
          <a:prstGeom prst="rect">
            <a:avLst/>
          </a:prstGeom>
        </p:spPr>
        <p:txBody>
          <a:bodyPr wrap="none">
            <a:spAutoFit/>
          </a:bodyPr>
          <a:lstStyle/>
          <a:p>
            <a:r>
              <a:rPr lang="da-DK" altLang="ko-KR" sz="1000" dirty="0"/>
              <a:t>J Nuci Med 25: 211-213, 1984</a:t>
            </a:r>
            <a:endParaRPr lang="ko-KR" altLang="en-US" sz="1000" dirty="0"/>
          </a:p>
        </p:txBody>
      </p:sp>
    </p:spTree>
    <p:extLst>
      <p:ext uri="{BB962C8B-B14F-4D97-AF65-F5344CB8AC3E}">
        <p14:creationId xmlns:p14="http://schemas.microsoft.com/office/powerpoint/2010/main" val="33010013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a:xfrm>
            <a:off x="553212" y="476672"/>
            <a:ext cx="8229600" cy="964704"/>
          </a:xfrm>
          <a:prstGeom prst="rect">
            <a:avLst/>
          </a:prstGeom>
        </p:spPr>
        <p:txBody>
          <a:bodyPr vert="horz" lIns="91440" tIns="45720" rIns="91440" bIns="45720" rtlCol="0">
            <a:normAutofit fontScale="92500" lnSpcReduction="20000"/>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da-DK" altLang="ko-KR" sz="1300" dirty="0" smtClean="0"/>
              <a:t>[</a:t>
            </a:r>
            <a:r>
              <a:rPr lang="pt-BR" altLang="ko-KR" sz="1300" dirty="0"/>
              <a:t>J Formos Med </a:t>
            </a:r>
            <a:r>
              <a:rPr lang="pt-BR" altLang="ko-KR" sz="1300" dirty="0" smtClean="0"/>
              <a:t>Assoc. </a:t>
            </a:r>
            <a:r>
              <a:rPr lang="pt-BR" altLang="ko-KR" sz="1300" dirty="0"/>
              <a:t>2007 </a:t>
            </a:r>
            <a:r>
              <a:rPr lang="pt-BR" altLang="ko-KR" sz="1300" dirty="0" smtClean="0"/>
              <a:t>Vol 106 </a:t>
            </a:r>
            <a:r>
              <a:rPr lang="pt-BR" altLang="ko-KR" sz="1300" dirty="0"/>
              <a:t>No 5</a:t>
            </a:r>
            <a:r>
              <a:rPr lang="da-DK" altLang="ko-KR" sz="1300" dirty="0" smtClean="0"/>
              <a:t>]</a:t>
            </a:r>
            <a:endParaRPr lang="en-US" altLang="ko-KR" sz="1300" dirty="0" smtClean="0"/>
          </a:p>
          <a:p>
            <a:pPr marL="0" indent="0">
              <a:buNone/>
            </a:pPr>
            <a:r>
              <a:rPr lang="en-US" altLang="ko-KR" sz="2300" b="1" dirty="0" err="1"/>
              <a:t>Amiodarone</a:t>
            </a:r>
            <a:r>
              <a:rPr lang="en-US" altLang="ko-KR" sz="2300" b="1" dirty="0"/>
              <a:t>-related Pneumonitis</a:t>
            </a:r>
          </a:p>
          <a:p>
            <a:pPr marL="0" indent="0">
              <a:buNone/>
            </a:pPr>
            <a:r>
              <a:rPr lang="en-US" altLang="ko-KR" sz="1300" dirty="0"/>
              <a:t>Sheng-Nan Chang</a:t>
            </a:r>
            <a:r>
              <a:rPr lang="en-US" altLang="ko-KR" sz="1300" dirty="0" smtClean="0"/>
              <a:t>, </a:t>
            </a:r>
            <a:r>
              <a:rPr lang="en-US" altLang="ko-KR" sz="1300" dirty="0" err="1"/>
              <a:t>Juey</a:t>
            </a:r>
            <a:r>
              <a:rPr lang="en-US" altLang="ko-KR" sz="1300" dirty="0"/>
              <a:t>-Jen Hwang</a:t>
            </a:r>
            <a:r>
              <a:rPr lang="en-US" altLang="ko-KR" sz="1300" dirty="0" smtClean="0"/>
              <a:t>, </a:t>
            </a:r>
            <a:r>
              <a:rPr lang="en-US" altLang="ko-KR" sz="1300" dirty="0" err="1"/>
              <a:t>Kuan-Lih</a:t>
            </a:r>
            <a:r>
              <a:rPr lang="en-US" altLang="ko-KR" sz="1300" dirty="0"/>
              <a:t> Hsu</a:t>
            </a:r>
            <a:r>
              <a:rPr lang="en-US" altLang="ko-KR" sz="1300" dirty="0" smtClean="0"/>
              <a:t>, </a:t>
            </a:r>
            <a:r>
              <a:rPr lang="en-US" altLang="ko-KR" sz="1300" dirty="0"/>
              <a:t>Chia-Ti Tsai</a:t>
            </a:r>
            <a:r>
              <a:rPr lang="en-US" altLang="ko-KR" sz="1300" dirty="0" smtClean="0"/>
              <a:t>, </a:t>
            </a:r>
            <a:r>
              <a:rPr lang="en-US" altLang="ko-KR" sz="1300" dirty="0"/>
              <a:t>Ling-Ping Lai</a:t>
            </a:r>
            <a:r>
              <a:rPr lang="en-US" altLang="ko-KR" sz="1300" dirty="0" smtClean="0"/>
              <a:t>, </a:t>
            </a:r>
            <a:r>
              <a:rPr lang="en-US" altLang="ko-KR" sz="1300" dirty="0" err="1"/>
              <a:t>Jiunn</a:t>
            </a:r>
            <a:r>
              <a:rPr lang="en-US" altLang="ko-KR" sz="1300" dirty="0"/>
              <a:t>-Lee Lin</a:t>
            </a:r>
            <a:r>
              <a:rPr lang="en-US" altLang="ko-KR" sz="1300" dirty="0" smtClean="0"/>
              <a:t>,</a:t>
            </a:r>
            <a:endParaRPr lang="en-US" altLang="ko-KR" sz="1300" dirty="0"/>
          </a:p>
          <a:p>
            <a:pPr marL="0" indent="0">
              <a:buNone/>
            </a:pPr>
            <a:r>
              <a:rPr lang="en-US" altLang="ko-KR" sz="1300" dirty="0" err="1"/>
              <a:t>Chuen</a:t>
            </a:r>
            <a:r>
              <a:rPr lang="en-US" altLang="ko-KR" sz="1300" dirty="0"/>
              <a:t>-Den Tseng</a:t>
            </a:r>
            <a:r>
              <a:rPr lang="en-US" altLang="ko-KR" sz="1300" dirty="0" smtClean="0"/>
              <a:t>, </a:t>
            </a:r>
            <a:r>
              <a:rPr lang="en-US" altLang="ko-KR" sz="1300" dirty="0"/>
              <a:t>Fu-</a:t>
            </a:r>
            <a:r>
              <a:rPr lang="en-US" altLang="ko-KR" sz="1300" dirty="0" err="1"/>
              <a:t>Tien</a:t>
            </a:r>
            <a:r>
              <a:rPr lang="en-US" altLang="ko-KR" sz="1300" dirty="0"/>
              <a:t> </a:t>
            </a:r>
            <a:r>
              <a:rPr lang="en-US" altLang="ko-KR" sz="1300" dirty="0" smtClean="0"/>
              <a:t>Chiang.</a:t>
            </a:r>
            <a:endParaRPr lang="ko-KR" altLang="en-US" sz="1300" dirty="0"/>
          </a:p>
        </p:txBody>
      </p:sp>
      <p:sp>
        <p:nvSpPr>
          <p:cNvPr id="5" name="직사각형 4"/>
          <p:cNvSpPr/>
          <p:nvPr/>
        </p:nvSpPr>
        <p:spPr>
          <a:xfrm>
            <a:off x="467544" y="1628507"/>
            <a:ext cx="8208912" cy="1569660"/>
          </a:xfrm>
          <a:prstGeom prst="rect">
            <a:avLst/>
          </a:prstGeom>
        </p:spPr>
        <p:txBody>
          <a:bodyPr wrap="square">
            <a:spAutoFit/>
          </a:bodyPr>
          <a:lstStyle/>
          <a:p>
            <a:pPr marL="285750" indent="-285750">
              <a:buFont typeface="Wingdings" pitchFamily="2" charset="2"/>
              <a:buChar char="ü"/>
            </a:pPr>
            <a:r>
              <a:rPr lang="en-US" altLang="ko-KR" sz="1600" dirty="0" smtClean="0"/>
              <a:t>It </a:t>
            </a:r>
            <a:r>
              <a:rPr lang="en-US" altLang="ko-KR" sz="1600" dirty="0"/>
              <a:t>is </a:t>
            </a:r>
            <a:r>
              <a:rPr lang="en-US" altLang="ko-KR" sz="1600" dirty="0" smtClean="0"/>
              <a:t>believed that </a:t>
            </a:r>
            <a:r>
              <a:rPr lang="en-US" altLang="ko-KR" sz="1600" dirty="0" err="1"/>
              <a:t>amiodarone</a:t>
            </a:r>
            <a:r>
              <a:rPr lang="en-US" altLang="ko-KR" sz="1600" dirty="0"/>
              <a:t>-related pneumonitis is unlikely to occur </a:t>
            </a:r>
            <a:r>
              <a:rPr lang="en-US" altLang="ko-KR" sz="1600" dirty="0">
                <a:solidFill>
                  <a:srgbClr val="FF0000"/>
                </a:solidFill>
              </a:rPr>
              <a:t>during low-dose and short courses of therapy</a:t>
            </a:r>
            <a:r>
              <a:rPr lang="en-US" altLang="ko-KR" sz="1600" dirty="0" smtClean="0">
                <a:solidFill>
                  <a:srgbClr val="FF0000"/>
                </a:solidFill>
              </a:rPr>
              <a:t>.</a:t>
            </a:r>
          </a:p>
          <a:p>
            <a:pPr marL="285750" indent="-285750">
              <a:buFont typeface="Wingdings" pitchFamily="2" charset="2"/>
              <a:buChar char="ü"/>
            </a:pPr>
            <a:endParaRPr lang="en-US" altLang="ko-KR" sz="1600" dirty="0" smtClean="0"/>
          </a:p>
          <a:p>
            <a:pPr marL="285750" indent="-285750">
              <a:buFont typeface="Wingdings" pitchFamily="2" charset="2"/>
              <a:buChar char="ü"/>
            </a:pPr>
            <a:r>
              <a:rPr lang="en-US" altLang="ko-KR" sz="1600" dirty="0" smtClean="0"/>
              <a:t>This </a:t>
            </a:r>
            <a:r>
              <a:rPr lang="en-US" altLang="ko-KR" sz="1600" dirty="0"/>
              <a:t>case </a:t>
            </a:r>
            <a:r>
              <a:rPr lang="en-US" altLang="ko-KR" sz="1600" dirty="0" smtClean="0"/>
              <a:t>report implies </a:t>
            </a:r>
            <a:r>
              <a:rPr lang="en-US" altLang="ko-KR" sz="1600" dirty="0"/>
              <a:t>that </a:t>
            </a:r>
            <a:r>
              <a:rPr lang="en-US" altLang="ko-KR" sz="1600" dirty="0">
                <a:solidFill>
                  <a:srgbClr val="FF0000"/>
                </a:solidFill>
              </a:rPr>
              <a:t>old age </a:t>
            </a:r>
            <a:r>
              <a:rPr lang="en-US" altLang="ko-KR" sz="1600" dirty="0"/>
              <a:t>and possible pre-existing pulmonary abnormalities caused by </a:t>
            </a:r>
            <a:r>
              <a:rPr lang="en-US" altLang="ko-KR" sz="1600" dirty="0">
                <a:solidFill>
                  <a:srgbClr val="FF0000"/>
                </a:solidFill>
              </a:rPr>
              <a:t>smoking</a:t>
            </a:r>
            <a:r>
              <a:rPr lang="en-US" altLang="ko-KR" sz="1600" dirty="0"/>
              <a:t> could be </a:t>
            </a:r>
            <a:r>
              <a:rPr lang="en-US" altLang="ko-KR" sz="1600" dirty="0" smtClean="0"/>
              <a:t>associated with </a:t>
            </a:r>
            <a:r>
              <a:rPr lang="en-US" altLang="ko-KR" sz="1600" dirty="0" err="1"/>
              <a:t>amiodarone</a:t>
            </a:r>
            <a:r>
              <a:rPr lang="en-US" altLang="ko-KR" sz="1600" dirty="0"/>
              <a:t>-related pulmonary </a:t>
            </a:r>
            <a:r>
              <a:rPr lang="en-US" altLang="ko-KR" sz="1600" dirty="0" smtClean="0"/>
              <a:t>toxicity.</a:t>
            </a:r>
            <a:endParaRPr lang="ko-KR" altLang="en-US" sz="1600" dirty="0"/>
          </a:p>
        </p:txBody>
      </p:sp>
      <p:grpSp>
        <p:nvGrpSpPr>
          <p:cNvPr id="7" name="그룹 6"/>
          <p:cNvGrpSpPr/>
          <p:nvPr/>
        </p:nvGrpSpPr>
        <p:grpSpPr>
          <a:xfrm>
            <a:off x="467544" y="3284984"/>
            <a:ext cx="6150428" cy="3201346"/>
            <a:chOff x="1259632" y="3284984"/>
            <a:chExt cx="6150428" cy="3201346"/>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3284984"/>
              <a:ext cx="6150428" cy="3201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모서리가 둥근 직사각형 5"/>
            <p:cNvSpPr/>
            <p:nvPr/>
          </p:nvSpPr>
          <p:spPr>
            <a:xfrm>
              <a:off x="2699792" y="4005064"/>
              <a:ext cx="345638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모서리가 둥근 직사각형 7"/>
            <p:cNvSpPr/>
            <p:nvPr/>
          </p:nvSpPr>
          <p:spPr>
            <a:xfrm>
              <a:off x="2699792" y="4383034"/>
              <a:ext cx="345638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모서리가 둥근 직사각형 8"/>
            <p:cNvSpPr/>
            <p:nvPr/>
          </p:nvSpPr>
          <p:spPr>
            <a:xfrm>
              <a:off x="2699792" y="5298328"/>
              <a:ext cx="4032448" cy="36292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6256" y="3322120"/>
            <a:ext cx="2016224" cy="1547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76256" y="4885657"/>
            <a:ext cx="2016224" cy="155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직사각형 9"/>
          <p:cNvSpPr/>
          <p:nvPr/>
        </p:nvSpPr>
        <p:spPr>
          <a:xfrm>
            <a:off x="6444208" y="6493516"/>
            <a:ext cx="2577950" cy="246221"/>
          </a:xfrm>
          <a:prstGeom prst="rect">
            <a:avLst/>
          </a:prstGeom>
        </p:spPr>
        <p:txBody>
          <a:bodyPr wrap="none">
            <a:spAutoFit/>
          </a:bodyPr>
          <a:lstStyle/>
          <a:p>
            <a:r>
              <a:rPr lang="pt-BR" altLang="ko-KR" sz="1000" dirty="0"/>
              <a:t>J Formos Med Assoc. 2007 Vol 106 No 5</a:t>
            </a:r>
            <a:endParaRPr lang="ko-KR" altLang="en-US" sz="1000" dirty="0"/>
          </a:p>
        </p:txBody>
      </p:sp>
    </p:spTree>
    <p:extLst>
      <p:ext uri="{BB962C8B-B14F-4D97-AF65-F5344CB8AC3E}">
        <p14:creationId xmlns:p14="http://schemas.microsoft.com/office/powerpoint/2010/main" val="1323644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altLang="ko-KR" b="1" dirty="0" smtClean="0"/>
              <a:t>Reference</a:t>
            </a:r>
            <a:endParaRPr lang="ko-KR" altLang="en-US" b="1" dirty="0"/>
          </a:p>
        </p:txBody>
      </p:sp>
      <p:sp>
        <p:nvSpPr>
          <p:cNvPr id="3" name="내용 개체 틀 2"/>
          <p:cNvSpPr>
            <a:spLocks noGrp="1"/>
          </p:cNvSpPr>
          <p:nvPr>
            <p:ph idx="1"/>
          </p:nvPr>
        </p:nvSpPr>
        <p:spPr/>
        <p:txBody>
          <a:bodyPr>
            <a:normAutofit/>
          </a:bodyPr>
          <a:lstStyle/>
          <a:p>
            <a:pPr>
              <a:buFont typeface="Wingdings" pitchFamily="2" charset="2"/>
              <a:buChar char="ü"/>
            </a:pPr>
            <a:r>
              <a:rPr lang="en-US" altLang="ko-KR" sz="1200" dirty="0"/>
              <a:t>Drug-induced and iatrogenic infiltrative lung </a:t>
            </a:r>
            <a:r>
              <a:rPr lang="en-US" altLang="ko-KR" sz="1200" dirty="0" smtClean="0"/>
              <a:t>disease, </a:t>
            </a:r>
            <a:r>
              <a:rPr lang="fr-FR" altLang="ko-KR" sz="1200" dirty="0"/>
              <a:t>Philippe Camus, MD*, Philippe Bonniaud, MD, Annlyse Fanton, </a:t>
            </a:r>
            <a:r>
              <a:rPr lang="fr-FR" altLang="ko-KR" sz="1200" dirty="0" smtClean="0"/>
              <a:t>MD, </a:t>
            </a:r>
            <a:r>
              <a:rPr lang="en-US" altLang="ko-KR" sz="1200" dirty="0" smtClean="0"/>
              <a:t>Clio </a:t>
            </a:r>
            <a:r>
              <a:rPr lang="en-US" altLang="ko-KR" sz="1200" dirty="0"/>
              <a:t>Camus, MD, Nicolas </a:t>
            </a:r>
            <a:r>
              <a:rPr lang="en-US" altLang="ko-KR" sz="1200" dirty="0" err="1"/>
              <a:t>Baudaun</a:t>
            </a:r>
            <a:r>
              <a:rPr lang="en-US" altLang="ko-KR" sz="1200" dirty="0"/>
              <a:t>, MD, Pascal </a:t>
            </a:r>
            <a:r>
              <a:rPr lang="en-US" altLang="ko-KR" sz="1200" dirty="0" err="1"/>
              <a:t>Foucher</a:t>
            </a:r>
            <a:r>
              <a:rPr lang="en-US" altLang="ko-KR" sz="1200" dirty="0"/>
              <a:t>, </a:t>
            </a:r>
            <a:r>
              <a:rPr lang="en-US" altLang="ko-KR" sz="1200" dirty="0" smtClean="0"/>
              <a:t>MD, </a:t>
            </a:r>
            <a:r>
              <a:rPr lang="en-US" altLang="ko-KR" sz="1200" dirty="0" err="1"/>
              <a:t>Clin</a:t>
            </a:r>
            <a:r>
              <a:rPr lang="en-US" altLang="ko-KR" sz="1200" dirty="0"/>
              <a:t> Chest Med 25 (2004) 479– </a:t>
            </a:r>
            <a:r>
              <a:rPr lang="en-US" altLang="ko-KR" sz="1200" dirty="0" smtClean="0"/>
              <a:t>519.</a:t>
            </a:r>
          </a:p>
          <a:p>
            <a:pPr>
              <a:buFont typeface="Wingdings" pitchFamily="2" charset="2"/>
              <a:buChar char="ü"/>
            </a:pPr>
            <a:endParaRPr lang="en-US" altLang="ko-KR" sz="1200" dirty="0"/>
          </a:p>
          <a:p>
            <a:pPr>
              <a:buFont typeface="Wingdings" pitchFamily="2" charset="2"/>
              <a:buChar char="ü"/>
            </a:pPr>
            <a:r>
              <a:rPr lang="en-US" altLang="ko-KR" sz="1200" dirty="0"/>
              <a:t>Pulmonary Gallium-67 Uptake in </a:t>
            </a:r>
            <a:r>
              <a:rPr lang="en-US" altLang="ko-KR" sz="1200" dirty="0" err="1"/>
              <a:t>Amiodarone</a:t>
            </a:r>
            <a:r>
              <a:rPr lang="en-US" altLang="ko-KR" sz="1200" dirty="0"/>
              <a:t> </a:t>
            </a:r>
            <a:r>
              <a:rPr lang="en-US" altLang="ko-KR" sz="1200" dirty="0" smtClean="0"/>
              <a:t>Pneumonitis, </a:t>
            </a:r>
            <a:r>
              <a:rPr lang="en-US" altLang="ko-KR" sz="1200" dirty="0"/>
              <a:t>W.J. </a:t>
            </a:r>
            <a:r>
              <a:rPr lang="en-US" altLang="ko-KR" sz="1200" dirty="0" err="1"/>
              <a:t>vanRooij,S.C.vanderMeer,E.A</a:t>
            </a:r>
            <a:r>
              <a:rPr lang="en-US" altLang="ko-KR" sz="1200" dirty="0"/>
              <a:t>. </a:t>
            </a:r>
            <a:r>
              <a:rPr lang="en-US" altLang="ko-KR" sz="1200" dirty="0" err="1"/>
              <a:t>vanRoyen,N.vanZandwijk,andJ</a:t>
            </a:r>
            <a:r>
              <a:rPr lang="en-US" altLang="ko-KR" sz="1200" dirty="0"/>
              <a:t>. I. </a:t>
            </a:r>
            <a:r>
              <a:rPr lang="en-US" altLang="ko-KR" sz="1200" dirty="0" err="1" smtClean="0"/>
              <a:t>Darmanata</a:t>
            </a:r>
            <a:r>
              <a:rPr lang="en-US" altLang="ko-KR" sz="1200" dirty="0" smtClean="0"/>
              <a:t>, </a:t>
            </a:r>
            <a:r>
              <a:rPr lang="da-DK" altLang="ko-KR" sz="1200" dirty="0"/>
              <a:t>J Nuci Med 25: </a:t>
            </a:r>
            <a:r>
              <a:rPr lang="da-DK" altLang="ko-KR" sz="1200" dirty="0" smtClean="0"/>
              <a:t>211-213</a:t>
            </a:r>
            <a:r>
              <a:rPr lang="da-DK" altLang="ko-KR" sz="1200" dirty="0"/>
              <a:t>, </a:t>
            </a:r>
            <a:r>
              <a:rPr lang="da-DK" altLang="ko-KR" sz="1200" dirty="0" smtClean="0"/>
              <a:t>1984.</a:t>
            </a:r>
          </a:p>
          <a:p>
            <a:pPr>
              <a:buFont typeface="Wingdings" pitchFamily="2" charset="2"/>
              <a:buChar char="ü"/>
            </a:pPr>
            <a:endParaRPr lang="da-DK" altLang="ko-KR" sz="1200" dirty="0"/>
          </a:p>
          <a:p>
            <a:pPr>
              <a:buFont typeface="Wingdings" pitchFamily="2" charset="2"/>
              <a:buChar char="ü"/>
            </a:pPr>
            <a:r>
              <a:rPr lang="en-US" altLang="ko-KR" sz="1200" dirty="0"/>
              <a:t>Clinical Features of </a:t>
            </a:r>
            <a:r>
              <a:rPr lang="en-US" altLang="ko-KR" sz="1200" dirty="0" err="1" smtClean="0"/>
              <a:t>Amiodarone</a:t>
            </a:r>
            <a:r>
              <a:rPr lang="en-US" altLang="ko-KR" sz="1200" dirty="0" smtClean="0"/>
              <a:t>-Induced Pulmonary Toxicity, </a:t>
            </a:r>
            <a:r>
              <a:rPr lang="en-US" altLang="ko-KR" sz="1200" dirty="0"/>
              <a:t>Raymond E. </a:t>
            </a:r>
            <a:r>
              <a:rPr lang="en-US" altLang="ko-KR" sz="1200" dirty="0" err="1"/>
              <a:t>Dusman</a:t>
            </a:r>
            <a:r>
              <a:rPr lang="en-US" altLang="ko-KR" sz="1200" dirty="0"/>
              <a:t>, MD, Marshall S. Stanton, MD, William M. Miles, </a:t>
            </a:r>
            <a:r>
              <a:rPr lang="en-US" altLang="ko-KR" sz="1200" dirty="0" smtClean="0"/>
              <a:t>MD, </a:t>
            </a:r>
            <a:r>
              <a:rPr lang="nl-NL" altLang="ko-KR" sz="1200" dirty="0" smtClean="0"/>
              <a:t>Lawrence </a:t>
            </a:r>
            <a:r>
              <a:rPr lang="nl-NL" altLang="ko-KR" sz="1200" dirty="0"/>
              <a:t>S. Klein, MD, Douglas P. Zipes, </a:t>
            </a:r>
            <a:r>
              <a:rPr lang="nl-NL" altLang="ko-KR" sz="1200" dirty="0" smtClean="0"/>
              <a:t>MD, </a:t>
            </a:r>
            <a:r>
              <a:rPr lang="en-US" altLang="ko-KR" sz="1200" dirty="0" smtClean="0"/>
              <a:t>Naomi </a:t>
            </a:r>
            <a:r>
              <a:rPr lang="en-US" altLang="ko-KR" sz="1200" dirty="0"/>
              <a:t>S. </a:t>
            </a:r>
            <a:r>
              <a:rPr lang="en-US" altLang="ko-KR" sz="1200" dirty="0" err="1"/>
              <a:t>Fineberg</a:t>
            </a:r>
            <a:r>
              <a:rPr lang="en-US" altLang="ko-KR" sz="1200" dirty="0"/>
              <a:t>, PhD, and James J. </a:t>
            </a:r>
            <a:r>
              <a:rPr lang="en-US" altLang="ko-KR" sz="1200" dirty="0" err="1"/>
              <a:t>Heger</a:t>
            </a:r>
            <a:r>
              <a:rPr lang="en-US" altLang="ko-KR" sz="1200" dirty="0"/>
              <a:t>, </a:t>
            </a:r>
            <a:r>
              <a:rPr lang="en-US" altLang="ko-KR" sz="1200" dirty="0" smtClean="0"/>
              <a:t>MD, </a:t>
            </a:r>
            <a:r>
              <a:rPr lang="en-US" altLang="ko-KR" sz="1200" dirty="0"/>
              <a:t>Circulation </a:t>
            </a:r>
            <a:r>
              <a:rPr lang="en-US" altLang="ko-KR" sz="1200" dirty="0" err="1"/>
              <a:t>Vol</a:t>
            </a:r>
            <a:r>
              <a:rPr lang="en-US" altLang="ko-KR" sz="1200" dirty="0"/>
              <a:t> 82, No 1, July </a:t>
            </a:r>
            <a:r>
              <a:rPr lang="en-US" altLang="ko-KR" sz="1200" dirty="0" smtClean="0"/>
              <a:t>1990.</a:t>
            </a:r>
          </a:p>
          <a:p>
            <a:pPr>
              <a:buFont typeface="Wingdings" pitchFamily="2" charset="2"/>
              <a:buChar char="ü"/>
            </a:pPr>
            <a:endParaRPr lang="en-US" altLang="ko-KR" sz="1200" dirty="0"/>
          </a:p>
          <a:p>
            <a:pPr>
              <a:buFont typeface="Wingdings" pitchFamily="2" charset="2"/>
              <a:buChar char="ü"/>
            </a:pPr>
            <a:r>
              <a:rPr lang="en-US" altLang="ko-KR" sz="1200" dirty="0" err="1">
                <a:latin typeface="+mn-ea"/>
              </a:rPr>
              <a:t>Amiodarone</a:t>
            </a:r>
            <a:r>
              <a:rPr lang="en-US" altLang="ko-KR" sz="1200" dirty="0">
                <a:latin typeface="+mn-ea"/>
              </a:rPr>
              <a:t> Pulmonary </a:t>
            </a:r>
            <a:r>
              <a:rPr lang="en-US" altLang="ko-KR" sz="1200" dirty="0" smtClean="0">
                <a:latin typeface="+mn-ea"/>
              </a:rPr>
              <a:t>Toxicity: Cytopathology</a:t>
            </a:r>
            <a:r>
              <a:rPr lang="en-US" altLang="ko-KR" sz="1200" dirty="0">
                <a:latin typeface="+mn-ea"/>
              </a:rPr>
              <a:t>, Ultrastructure, and </a:t>
            </a:r>
            <a:r>
              <a:rPr lang="en-US" altLang="ko-KR" sz="1200" dirty="0" smtClean="0">
                <a:latin typeface="+mn-ea"/>
              </a:rPr>
              <a:t>Immunocytochemistry, </a:t>
            </a:r>
            <a:r>
              <a:rPr lang="en-US" altLang="ko-KR" sz="1200" dirty="0">
                <a:latin typeface="+mn-ea"/>
              </a:rPr>
              <a:t>Carlos W.M. </a:t>
            </a:r>
            <a:r>
              <a:rPr lang="en-US" altLang="ko-KR" sz="1200" dirty="0" err="1">
                <a:latin typeface="+mn-ea"/>
              </a:rPr>
              <a:t>Bedrossian</a:t>
            </a:r>
            <a:r>
              <a:rPr lang="en-US" altLang="ko-KR" sz="1200" dirty="0">
                <a:latin typeface="+mn-ea"/>
              </a:rPr>
              <a:t>, MD, </a:t>
            </a:r>
            <a:r>
              <a:rPr lang="en-US" altLang="ko-KR" sz="1200" dirty="0" err="1">
                <a:latin typeface="+mn-ea"/>
              </a:rPr>
              <a:t>CindyJ</a:t>
            </a:r>
            <a:r>
              <a:rPr lang="en-US" altLang="ko-KR" sz="1200" dirty="0">
                <a:latin typeface="+mn-ea"/>
              </a:rPr>
              <a:t>. Warren, MD, Jill </a:t>
            </a:r>
            <a:r>
              <a:rPr lang="en-US" altLang="ko-KR" sz="1200" dirty="0" err="1">
                <a:latin typeface="+mn-ea"/>
              </a:rPr>
              <a:t>Ohar</a:t>
            </a:r>
            <a:r>
              <a:rPr lang="en-US" altLang="ko-KR" sz="1200" dirty="0">
                <a:latin typeface="+mn-ea"/>
              </a:rPr>
              <a:t>, MD, and Raj </a:t>
            </a:r>
            <a:r>
              <a:rPr lang="en-US" altLang="ko-KR" sz="1200" dirty="0" err="1">
                <a:latin typeface="+mn-ea"/>
              </a:rPr>
              <a:t>Bhan</a:t>
            </a:r>
            <a:r>
              <a:rPr lang="en-US" altLang="ko-KR" sz="1200" dirty="0">
                <a:latin typeface="+mn-ea"/>
              </a:rPr>
              <a:t>, </a:t>
            </a:r>
            <a:r>
              <a:rPr lang="en-US" altLang="ko-KR" sz="1200" dirty="0" smtClean="0">
                <a:latin typeface="+mn-ea"/>
              </a:rPr>
              <a:t>MD, </a:t>
            </a:r>
            <a:r>
              <a:rPr lang="en-US" altLang="ko-KR" sz="1200" dirty="0">
                <a:latin typeface="+mn-ea"/>
              </a:rPr>
              <a:t>Annals of Diagnostic Pathology, </a:t>
            </a:r>
            <a:r>
              <a:rPr lang="en-US" altLang="ko-KR" sz="1200" dirty="0" err="1">
                <a:latin typeface="+mn-ea"/>
              </a:rPr>
              <a:t>Vol</a:t>
            </a:r>
            <a:r>
              <a:rPr lang="en-US" altLang="ko-KR" sz="1200" dirty="0">
                <a:latin typeface="+mn-ea"/>
              </a:rPr>
              <a:t> 1, No 1 (October), 1997: </a:t>
            </a:r>
            <a:r>
              <a:rPr lang="en-US" altLang="ko-KR" sz="1200" dirty="0" err="1">
                <a:latin typeface="+mn-ea"/>
              </a:rPr>
              <a:t>pp</a:t>
            </a:r>
            <a:r>
              <a:rPr lang="en-US" altLang="ko-KR" sz="1200" dirty="0">
                <a:latin typeface="+mn-ea"/>
              </a:rPr>
              <a:t> </a:t>
            </a:r>
            <a:r>
              <a:rPr lang="en-US" altLang="ko-KR" sz="1200" dirty="0" smtClean="0">
                <a:latin typeface="+mn-ea"/>
              </a:rPr>
              <a:t>47-56.</a:t>
            </a:r>
          </a:p>
          <a:p>
            <a:pPr>
              <a:buFont typeface="Wingdings" pitchFamily="2" charset="2"/>
              <a:buChar char="ü"/>
            </a:pPr>
            <a:endParaRPr lang="en-US" altLang="ko-KR" sz="1200" dirty="0">
              <a:latin typeface="+mn-ea"/>
            </a:endParaRPr>
          </a:p>
          <a:p>
            <a:pPr>
              <a:buFont typeface="Wingdings" pitchFamily="2" charset="2"/>
              <a:buChar char="ü"/>
            </a:pPr>
            <a:r>
              <a:rPr lang="en-US" altLang="ko-KR" sz="1200" dirty="0" err="1" smtClean="0"/>
              <a:t>Amiodarone</a:t>
            </a:r>
            <a:r>
              <a:rPr lang="en-US" altLang="ko-KR" sz="1200" dirty="0" smtClean="0"/>
              <a:t>-induced </a:t>
            </a:r>
            <a:r>
              <a:rPr lang="en-US" altLang="ko-KR" sz="1200" dirty="0"/>
              <a:t>pulmonary toxicity: an under-recognized and severe adverse </a:t>
            </a:r>
            <a:r>
              <a:rPr lang="en-US" altLang="ko-KR" sz="1200" dirty="0" smtClean="0"/>
              <a:t>effect?, Martin </a:t>
            </a:r>
            <a:r>
              <a:rPr lang="en-US" altLang="ko-KR" sz="1200" dirty="0" err="1"/>
              <a:t>Schwaiblmair</a:t>
            </a:r>
            <a:r>
              <a:rPr lang="en-US" altLang="ko-KR" sz="1200" dirty="0"/>
              <a:t>, Thomas </a:t>
            </a:r>
            <a:r>
              <a:rPr lang="en-US" altLang="ko-KR" sz="1200" dirty="0" err="1"/>
              <a:t>Berghaus</a:t>
            </a:r>
            <a:r>
              <a:rPr lang="en-US" altLang="ko-KR" sz="1200" dirty="0"/>
              <a:t>, Thomas Haeckel, Theodor Wagner, Wolfgang von </a:t>
            </a:r>
            <a:r>
              <a:rPr lang="en-US" altLang="ko-KR" sz="1200" dirty="0" err="1" smtClean="0"/>
              <a:t>Scheidt</a:t>
            </a:r>
            <a:r>
              <a:rPr lang="en-US" altLang="ko-KR" sz="1200" dirty="0" smtClean="0"/>
              <a:t>, </a:t>
            </a:r>
            <a:r>
              <a:rPr lang="en-US" altLang="ko-KR" sz="1200" dirty="0" err="1" smtClean="0"/>
              <a:t>Clin</a:t>
            </a:r>
            <a:r>
              <a:rPr lang="en-US" altLang="ko-KR" sz="1200" dirty="0" smtClean="0"/>
              <a:t> </a:t>
            </a:r>
            <a:r>
              <a:rPr lang="en-US" altLang="ko-KR" sz="1200" dirty="0"/>
              <a:t>Res </a:t>
            </a:r>
            <a:r>
              <a:rPr lang="en-US" altLang="ko-KR" sz="1200" dirty="0" err="1"/>
              <a:t>Cardiol</a:t>
            </a:r>
            <a:r>
              <a:rPr lang="en-US" altLang="ko-KR" sz="1200" dirty="0"/>
              <a:t> (2010) </a:t>
            </a:r>
            <a:r>
              <a:rPr lang="en-US" altLang="ko-KR" sz="1200" dirty="0" smtClean="0"/>
              <a:t>99:693–700.</a:t>
            </a:r>
            <a:endParaRPr lang="en-US" altLang="ko-KR" sz="1200" dirty="0"/>
          </a:p>
          <a:p>
            <a:pPr>
              <a:buFont typeface="Wingdings" pitchFamily="2" charset="2"/>
              <a:buChar char="ü"/>
            </a:pPr>
            <a:endParaRPr lang="ko-KR" altLang="en-US" sz="1200" dirty="0">
              <a:latin typeface="+mn-ea"/>
            </a:endParaRPr>
          </a:p>
        </p:txBody>
      </p:sp>
    </p:spTree>
    <p:extLst>
      <p:ext uri="{BB962C8B-B14F-4D97-AF65-F5344CB8AC3E}">
        <p14:creationId xmlns:p14="http://schemas.microsoft.com/office/powerpoint/2010/main" val="32339760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pPr algn="l"/>
            <a:r>
              <a:rPr lang="en-US" altLang="ko-KR" b="1" dirty="0" smtClean="0"/>
              <a:t>Drug induced lung disease</a:t>
            </a:r>
            <a:endParaRPr lang="ko-KR" altLang="en-US" b="1" dirty="0"/>
          </a:p>
        </p:txBody>
      </p:sp>
      <p:sp>
        <p:nvSpPr>
          <p:cNvPr id="3" name="내용 개체 틀 2"/>
          <p:cNvSpPr>
            <a:spLocks noGrp="1"/>
          </p:cNvSpPr>
          <p:nvPr>
            <p:ph idx="1"/>
          </p:nvPr>
        </p:nvSpPr>
        <p:spPr/>
        <p:txBody>
          <a:bodyPr>
            <a:noAutofit/>
          </a:bodyPr>
          <a:lstStyle/>
          <a:p>
            <a:pPr>
              <a:buFont typeface="Wingdings" pitchFamily="2" charset="2"/>
              <a:buChar char="Ø"/>
            </a:pPr>
            <a:r>
              <a:rPr lang="en-US" altLang="ko-KR" sz="1800" dirty="0" smtClean="0"/>
              <a:t>DI (Drug induced) </a:t>
            </a:r>
            <a:r>
              <a:rPr lang="en-US" altLang="ko-KR" sz="1800" dirty="0"/>
              <a:t>infiltrative lung disease </a:t>
            </a:r>
            <a:endParaRPr lang="en-US" altLang="ko-KR" sz="1800" dirty="0" smtClean="0"/>
          </a:p>
          <a:p>
            <a:endParaRPr lang="en-US" altLang="ko-KR" sz="1800" dirty="0" smtClean="0"/>
          </a:p>
          <a:p>
            <a:endParaRPr lang="en-US" altLang="ko-KR" sz="1800" dirty="0"/>
          </a:p>
          <a:p>
            <a:pPr marL="0" indent="0">
              <a:buNone/>
            </a:pPr>
            <a:r>
              <a:rPr lang="en-US" altLang="ko-KR" sz="1800" dirty="0" smtClean="0"/>
              <a:t> Interstitial </a:t>
            </a:r>
            <a:r>
              <a:rPr lang="en-US" altLang="ko-KR" sz="1800" dirty="0"/>
              <a:t>lung disease </a:t>
            </a:r>
            <a:r>
              <a:rPr lang="en-US" altLang="ko-KR" sz="1800" dirty="0" smtClean="0"/>
              <a:t>: NSIP, </a:t>
            </a:r>
            <a:r>
              <a:rPr lang="en-US" altLang="ko-KR" sz="1800" dirty="0" err="1" smtClean="0"/>
              <a:t>eosinophilic</a:t>
            </a:r>
            <a:r>
              <a:rPr lang="en-US" altLang="ko-KR" sz="1800" dirty="0" smtClean="0"/>
              <a:t> pneumonia</a:t>
            </a:r>
          </a:p>
          <a:p>
            <a:endParaRPr lang="en-US" altLang="ko-KR" sz="1800" dirty="0"/>
          </a:p>
          <a:p>
            <a:pPr marL="0" indent="0">
              <a:buNone/>
            </a:pPr>
            <a:r>
              <a:rPr lang="en-US" altLang="ko-KR" sz="1800" dirty="0" smtClean="0"/>
              <a:t> Alveolar changes : pulmonary </a:t>
            </a:r>
            <a:r>
              <a:rPr lang="en-US" altLang="ko-KR" sz="1800" dirty="0"/>
              <a:t>edema, </a:t>
            </a:r>
            <a:r>
              <a:rPr lang="en-US" altLang="ko-KR" sz="1800" dirty="0" smtClean="0"/>
              <a:t>hemorrhage</a:t>
            </a:r>
            <a:r>
              <a:rPr lang="en-US" altLang="ko-KR" sz="1800" dirty="0"/>
              <a:t>, </a:t>
            </a:r>
            <a:endParaRPr lang="en-US" altLang="ko-KR" sz="1800" dirty="0" smtClean="0"/>
          </a:p>
          <a:p>
            <a:pPr marL="0" indent="0">
              <a:buNone/>
            </a:pPr>
            <a:r>
              <a:rPr lang="en-US" altLang="ko-KR" sz="1800" dirty="0"/>
              <a:t> </a:t>
            </a:r>
            <a:r>
              <a:rPr lang="en-US" altLang="ko-KR" sz="1800" dirty="0" smtClean="0"/>
              <a:t>                        diffuse alveolar damage,</a:t>
            </a:r>
          </a:p>
          <a:p>
            <a:pPr marL="0" indent="0">
              <a:buNone/>
            </a:pPr>
            <a:r>
              <a:rPr lang="en-US" altLang="ko-KR" sz="1800" dirty="0" smtClean="0"/>
              <a:t>                         exogenous lipoid pneumonia</a:t>
            </a:r>
          </a:p>
          <a:p>
            <a:pPr marL="0" indent="0">
              <a:buNone/>
            </a:pPr>
            <a:endParaRPr lang="en-US" altLang="ko-KR" sz="1800" dirty="0"/>
          </a:p>
          <a:p>
            <a:pPr marL="0" indent="0">
              <a:buNone/>
            </a:pPr>
            <a:r>
              <a:rPr lang="en-US" altLang="ko-KR" sz="1800" dirty="0" smtClean="0"/>
              <a:t> </a:t>
            </a:r>
            <a:r>
              <a:rPr lang="en-US" altLang="ko-KR" sz="1800" dirty="0" err="1" smtClean="0"/>
              <a:t>Vasculitis</a:t>
            </a:r>
            <a:endParaRPr lang="ko-KR" altLang="en-US" sz="1800" dirty="0"/>
          </a:p>
        </p:txBody>
      </p:sp>
      <p:sp>
        <p:nvSpPr>
          <p:cNvPr id="4" name="TextBox 3"/>
          <p:cNvSpPr txBox="1"/>
          <p:nvPr/>
        </p:nvSpPr>
        <p:spPr>
          <a:xfrm>
            <a:off x="5652120" y="6301731"/>
            <a:ext cx="3312125" cy="400110"/>
          </a:xfrm>
          <a:prstGeom prst="rect">
            <a:avLst/>
          </a:prstGeom>
          <a:noFill/>
        </p:spPr>
        <p:txBody>
          <a:bodyPr wrap="none" rtlCol="0">
            <a:spAutoFit/>
          </a:bodyPr>
          <a:lstStyle/>
          <a:p>
            <a:pPr algn="r"/>
            <a:r>
              <a:rPr lang="en-US" altLang="ko-KR" sz="1000" dirty="0"/>
              <a:t>Drug-induced and iatrogenic infiltrative lung </a:t>
            </a:r>
            <a:r>
              <a:rPr lang="en-US" altLang="ko-KR" sz="1000" dirty="0" smtClean="0"/>
              <a:t>disease</a:t>
            </a:r>
          </a:p>
          <a:p>
            <a:pPr algn="r"/>
            <a:r>
              <a:rPr lang="en-US" altLang="ko-KR" sz="1000" dirty="0" err="1" smtClean="0"/>
              <a:t>Clin</a:t>
            </a:r>
            <a:r>
              <a:rPr lang="en-US" altLang="ko-KR" sz="1000" dirty="0" smtClean="0"/>
              <a:t> </a:t>
            </a:r>
            <a:r>
              <a:rPr lang="en-US" altLang="ko-KR" sz="1000" dirty="0"/>
              <a:t>Chest Med 25 (2004) 479– 519</a:t>
            </a:r>
            <a:endParaRPr lang="ko-KR" altLang="en-US" sz="1000" dirty="0"/>
          </a:p>
        </p:txBody>
      </p:sp>
    </p:spTree>
    <p:extLst>
      <p:ext uri="{BB962C8B-B14F-4D97-AF65-F5344CB8AC3E}">
        <p14:creationId xmlns:p14="http://schemas.microsoft.com/office/powerpoint/2010/main" val="38304841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a:bodyPr>
          <a:lstStyle/>
          <a:p>
            <a:pPr>
              <a:buFont typeface="Wingdings" pitchFamily="2" charset="2"/>
              <a:buChar char="ü"/>
            </a:pPr>
            <a:r>
              <a:rPr lang="en-US" altLang="ko-KR" sz="1800" dirty="0" smtClean="0"/>
              <a:t>Initially </a:t>
            </a:r>
            <a:r>
              <a:rPr lang="en-US" altLang="ko-KR" sz="1800" dirty="0"/>
              <a:t>reported </a:t>
            </a:r>
            <a:r>
              <a:rPr lang="en-US" altLang="ko-KR" sz="1800" dirty="0" smtClean="0"/>
              <a:t>in 1980, </a:t>
            </a:r>
            <a:r>
              <a:rPr lang="en-US" altLang="ko-KR" sz="1800" dirty="0" err="1" smtClean="0"/>
              <a:t>amiodarone</a:t>
            </a:r>
            <a:r>
              <a:rPr lang="en-US" altLang="ko-KR" sz="1800" dirty="0" smtClean="0"/>
              <a:t> associated pulmonary </a:t>
            </a:r>
            <a:r>
              <a:rPr lang="en-US" altLang="ko-KR" sz="1800" dirty="0"/>
              <a:t>toxicity </a:t>
            </a:r>
            <a:r>
              <a:rPr lang="en-US" altLang="ko-KR" sz="1800" dirty="0" smtClean="0"/>
              <a:t>has </a:t>
            </a:r>
            <a:r>
              <a:rPr lang="en-US" altLang="ko-KR" sz="1800" dirty="0"/>
              <a:t>been </a:t>
            </a:r>
            <a:r>
              <a:rPr lang="en-US" altLang="ko-KR" sz="1800" dirty="0" smtClean="0"/>
              <a:t>reported </a:t>
            </a:r>
            <a:r>
              <a:rPr lang="en-US" altLang="ko-KR" sz="1800" dirty="0"/>
              <a:t>to occur </a:t>
            </a:r>
            <a:r>
              <a:rPr lang="en-US" altLang="ko-KR" sz="1800" dirty="0" smtClean="0"/>
              <a:t>in </a:t>
            </a:r>
            <a:r>
              <a:rPr lang="en-US" altLang="ko-KR" sz="1800" dirty="0"/>
              <a:t>1-17% of treated </a:t>
            </a:r>
            <a:r>
              <a:rPr lang="en-US" altLang="ko-KR" sz="1800" dirty="0" smtClean="0"/>
              <a:t>cases and to </a:t>
            </a:r>
            <a:r>
              <a:rPr lang="en-US" altLang="ko-KR" sz="1800" dirty="0"/>
              <a:t>have a </a:t>
            </a:r>
            <a:r>
              <a:rPr lang="en-US" altLang="ko-KR" sz="1800" dirty="0" smtClean="0"/>
              <a:t>potentially </a:t>
            </a:r>
            <a:r>
              <a:rPr lang="en-US" altLang="ko-KR" sz="1800" dirty="0"/>
              <a:t>fatal course.</a:t>
            </a:r>
            <a:endParaRPr lang="en-US" altLang="ko-KR" sz="1800" dirty="0" smtClean="0"/>
          </a:p>
        </p:txBody>
      </p:sp>
      <p:grpSp>
        <p:nvGrpSpPr>
          <p:cNvPr id="28" name="그룹 27"/>
          <p:cNvGrpSpPr/>
          <p:nvPr/>
        </p:nvGrpSpPr>
        <p:grpSpPr>
          <a:xfrm>
            <a:off x="4875529" y="2384808"/>
            <a:ext cx="3195313" cy="4032448"/>
            <a:chOff x="3347864" y="1268760"/>
            <a:chExt cx="3828226" cy="5180689"/>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7864" y="1268760"/>
              <a:ext cx="3828226" cy="5180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4167135" y="1781781"/>
              <a:ext cx="36004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직선 연결선 6"/>
            <p:cNvCxnSpPr/>
            <p:nvPr/>
          </p:nvCxnSpPr>
          <p:spPr>
            <a:xfrm>
              <a:off x="5508104" y="1772816"/>
              <a:ext cx="648072"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4932040" y="2330950"/>
              <a:ext cx="194421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4139664" y="2789893"/>
              <a:ext cx="216052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직선 연결선 14"/>
            <p:cNvCxnSpPr/>
            <p:nvPr/>
          </p:nvCxnSpPr>
          <p:spPr>
            <a:xfrm>
              <a:off x="5148208" y="3339062"/>
              <a:ext cx="125955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직선 연결선 16"/>
            <p:cNvCxnSpPr/>
            <p:nvPr/>
          </p:nvCxnSpPr>
          <p:spPr>
            <a:xfrm>
              <a:off x="6300192" y="3960239"/>
              <a:ext cx="62977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직선 연결선 18"/>
            <p:cNvCxnSpPr/>
            <p:nvPr/>
          </p:nvCxnSpPr>
          <p:spPr>
            <a:xfrm>
              <a:off x="4283968" y="4122185"/>
              <a:ext cx="2646003"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직선 연결선 20"/>
            <p:cNvCxnSpPr/>
            <p:nvPr/>
          </p:nvCxnSpPr>
          <p:spPr>
            <a:xfrm>
              <a:off x="4284256" y="4284131"/>
              <a:ext cx="1683079"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직선 연결선 22"/>
            <p:cNvCxnSpPr/>
            <p:nvPr/>
          </p:nvCxnSpPr>
          <p:spPr>
            <a:xfrm>
              <a:off x="4185065" y="4959098"/>
              <a:ext cx="1224136"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직선 연결선 24"/>
            <p:cNvCxnSpPr/>
            <p:nvPr/>
          </p:nvCxnSpPr>
          <p:spPr>
            <a:xfrm>
              <a:off x="4812610" y="5652283"/>
              <a:ext cx="199163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직선 연결선 26"/>
            <p:cNvCxnSpPr/>
            <p:nvPr/>
          </p:nvCxnSpPr>
          <p:spPr>
            <a:xfrm>
              <a:off x="4275003" y="5804683"/>
              <a:ext cx="43204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9" name="직사각형 28"/>
          <p:cNvSpPr/>
          <p:nvPr/>
        </p:nvSpPr>
        <p:spPr>
          <a:xfrm>
            <a:off x="5868144" y="6549225"/>
            <a:ext cx="3024336" cy="246221"/>
          </a:xfrm>
          <a:prstGeom prst="rect">
            <a:avLst/>
          </a:prstGeom>
        </p:spPr>
        <p:txBody>
          <a:bodyPr wrap="square">
            <a:spAutoFit/>
          </a:bodyPr>
          <a:lstStyle/>
          <a:p>
            <a:r>
              <a:rPr lang="en-US" altLang="ko-KR" sz="1000" dirty="0"/>
              <a:t>RESPIRATORY CARE MARCH 2008 VOL 53 NO 3</a:t>
            </a:r>
            <a:endParaRPr lang="ko-KR" altLang="en-US" sz="1000" dirty="0"/>
          </a:p>
        </p:txBody>
      </p:sp>
      <p:sp>
        <p:nvSpPr>
          <p:cNvPr id="32" name="내용 개체 틀 2"/>
          <p:cNvSpPr txBox="1">
            <a:spLocks/>
          </p:cNvSpPr>
          <p:nvPr/>
        </p:nvSpPr>
        <p:spPr>
          <a:xfrm>
            <a:off x="445041" y="448072"/>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t>[RESPIRATORY CARE MARCH 2008 VOL 53 NO 3]</a:t>
            </a:r>
          </a:p>
          <a:p>
            <a:pPr marL="0" indent="0">
              <a:buNone/>
            </a:pPr>
            <a:r>
              <a:rPr lang="en-US" altLang="ko-KR" sz="1800" b="1" dirty="0" err="1"/>
              <a:t>Amiodarone</a:t>
            </a:r>
            <a:r>
              <a:rPr lang="en-US" altLang="ko-KR" sz="1800" b="1" dirty="0"/>
              <a:t> Pneumonitis</a:t>
            </a:r>
          </a:p>
          <a:p>
            <a:pPr marL="0" indent="0">
              <a:buNone/>
            </a:pPr>
            <a:r>
              <a:rPr lang="en-US" altLang="ko-KR" sz="1200" dirty="0"/>
              <a:t>Jeffrey I Stewart MD, </a:t>
            </a:r>
            <a:r>
              <a:rPr lang="en-US" altLang="ko-KR" sz="1200" dirty="0" err="1"/>
              <a:t>Rashmi</a:t>
            </a:r>
            <a:r>
              <a:rPr lang="en-US" altLang="ko-KR" sz="1200" dirty="0"/>
              <a:t> </a:t>
            </a:r>
            <a:r>
              <a:rPr lang="en-US" altLang="ko-KR" sz="1200" dirty="0" err="1"/>
              <a:t>Chawla</a:t>
            </a:r>
            <a:r>
              <a:rPr lang="en-US" altLang="ko-KR" sz="1200" dirty="0"/>
              <a:t> MD, Joshua M Lloyd MD, and Gregory C Kane </a:t>
            </a:r>
            <a:r>
              <a:rPr lang="en-US" altLang="ko-KR" sz="1200" dirty="0" smtClean="0"/>
              <a:t>MD</a:t>
            </a:r>
            <a:endParaRPr lang="en-US" altLang="ko-KR" sz="1200" dirty="0"/>
          </a:p>
        </p:txBody>
      </p:sp>
    </p:spTree>
    <p:extLst>
      <p:ext uri="{BB962C8B-B14F-4D97-AF65-F5344CB8AC3E}">
        <p14:creationId xmlns:p14="http://schemas.microsoft.com/office/powerpoint/2010/main" val="7903627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67544" y="404664"/>
            <a:ext cx="8229600" cy="1108720"/>
          </a:xfrm>
        </p:spPr>
        <p:txBody>
          <a:bodyPr>
            <a:normAutofit/>
          </a:bodyPr>
          <a:lstStyle/>
          <a:p>
            <a:pPr marL="0" indent="0">
              <a:buNone/>
            </a:pPr>
            <a:r>
              <a:rPr lang="en-US" altLang="ko-KR" sz="1200" dirty="0" smtClean="0"/>
              <a:t>[Circulation </a:t>
            </a:r>
            <a:r>
              <a:rPr lang="en-US" altLang="ko-KR" sz="1200" dirty="0" err="1"/>
              <a:t>Vol</a:t>
            </a:r>
            <a:r>
              <a:rPr lang="en-US" altLang="ko-KR" sz="1200" dirty="0"/>
              <a:t> 82, No 1, July </a:t>
            </a:r>
            <a:r>
              <a:rPr lang="en-US" altLang="ko-KR" sz="1200" dirty="0" smtClean="0"/>
              <a:t>1990]</a:t>
            </a:r>
          </a:p>
          <a:p>
            <a:pPr marL="0" indent="0">
              <a:buNone/>
            </a:pPr>
            <a:r>
              <a:rPr lang="en-US" altLang="ko-KR" sz="1800" b="1" dirty="0" smtClean="0"/>
              <a:t>Clinical </a:t>
            </a:r>
            <a:r>
              <a:rPr lang="en-US" altLang="ko-KR" sz="1800" b="1" dirty="0"/>
              <a:t>Features of </a:t>
            </a:r>
            <a:r>
              <a:rPr lang="en-US" altLang="ko-KR" sz="1800" b="1" dirty="0" err="1" smtClean="0"/>
              <a:t>Amiodarone</a:t>
            </a:r>
            <a:r>
              <a:rPr lang="en-US" altLang="ko-KR" sz="1800" b="1" dirty="0" smtClean="0"/>
              <a:t>-Induced Pulmonary </a:t>
            </a:r>
            <a:r>
              <a:rPr lang="en-US" altLang="ko-KR" sz="1800" b="1" dirty="0"/>
              <a:t>Toxicity</a:t>
            </a:r>
          </a:p>
          <a:p>
            <a:pPr marL="0" indent="0">
              <a:buNone/>
            </a:pPr>
            <a:r>
              <a:rPr lang="en-US" altLang="ko-KR" sz="1200" dirty="0"/>
              <a:t>Raymond E. </a:t>
            </a:r>
            <a:r>
              <a:rPr lang="en-US" altLang="ko-KR" sz="1200" dirty="0" err="1"/>
              <a:t>Dusman</a:t>
            </a:r>
            <a:r>
              <a:rPr lang="en-US" altLang="ko-KR" sz="1200" dirty="0"/>
              <a:t>, MD, Marshall S. Stanton, MD, William M. Miles, </a:t>
            </a:r>
            <a:r>
              <a:rPr lang="en-US" altLang="ko-KR" sz="1200" dirty="0" smtClean="0"/>
              <a:t>MD, </a:t>
            </a:r>
            <a:r>
              <a:rPr lang="nl-NL" altLang="ko-KR" sz="1200" dirty="0" smtClean="0"/>
              <a:t>Lawrence </a:t>
            </a:r>
            <a:r>
              <a:rPr lang="nl-NL" altLang="ko-KR" sz="1200" dirty="0"/>
              <a:t>S. Klein, MD, Douglas P. Zipes, </a:t>
            </a:r>
            <a:r>
              <a:rPr lang="nl-NL" altLang="ko-KR" sz="1200" dirty="0" smtClean="0"/>
              <a:t>MD, </a:t>
            </a:r>
            <a:r>
              <a:rPr lang="en-US" altLang="ko-KR" sz="1200" dirty="0" smtClean="0"/>
              <a:t>Naomi </a:t>
            </a:r>
            <a:r>
              <a:rPr lang="en-US" altLang="ko-KR" sz="1200" dirty="0"/>
              <a:t>S. </a:t>
            </a:r>
            <a:r>
              <a:rPr lang="en-US" altLang="ko-KR" sz="1200" dirty="0" err="1"/>
              <a:t>Fineberg</a:t>
            </a:r>
            <a:r>
              <a:rPr lang="en-US" altLang="ko-KR" sz="1200" dirty="0"/>
              <a:t>, PhD, and James J. </a:t>
            </a:r>
            <a:r>
              <a:rPr lang="en-US" altLang="ko-KR" sz="1200" dirty="0" err="1"/>
              <a:t>Heger</a:t>
            </a:r>
            <a:r>
              <a:rPr lang="en-US" altLang="ko-KR" sz="1200" dirty="0"/>
              <a:t>, MD</a:t>
            </a:r>
            <a:endParaRPr lang="ko-KR" altLang="en-US" sz="1200" dirty="0"/>
          </a:p>
        </p:txBody>
      </p:sp>
      <p:sp>
        <p:nvSpPr>
          <p:cNvPr id="5" name="TextBox 4"/>
          <p:cNvSpPr txBox="1"/>
          <p:nvPr/>
        </p:nvSpPr>
        <p:spPr>
          <a:xfrm>
            <a:off x="323528" y="2204864"/>
            <a:ext cx="8640960" cy="3416320"/>
          </a:xfrm>
          <a:prstGeom prst="rect">
            <a:avLst/>
          </a:prstGeom>
          <a:noFill/>
        </p:spPr>
        <p:txBody>
          <a:bodyPr wrap="square" rtlCol="0">
            <a:spAutoFit/>
          </a:bodyPr>
          <a:lstStyle/>
          <a:p>
            <a:pPr marL="285750" indent="-285750">
              <a:buFont typeface="Wingdings" pitchFamily="2" charset="2"/>
              <a:buChar char="Ø"/>
            </a:pPr>
            <a:r>
              <a:rPr lang="en-US" altLang="ko-KR" dirty="0" smtClean="0"/>
              <a:t>Methods</a:t>
            </a:r>
          </a:p>
          <a:p>
            <a:pPr marL="285750" indent="-285750">
              <a:buFont typeface="Wingdings" pitchFamily="2" charset="2"/>
              <a:buChar char="Ø"/>
            </a:pPr>
            <a:endParaRPr lang="en-US" altLang="ko-KR" dirty="0" smtClean="0"/>
          </a:p>
          <a:p>
            <a:pPr marL="285750" indent="-285750">
              <a:buFont typeface="Wingdings" pitchFamily="2" charset="2"/>
              <a:buChar char="ü"/>
            </a:pPr>
            <a:r>
              <a:rPr lang="en-US" altLang="ko-KR" dirty="0"/>
              <a:t>Indiana University Medical </a:t>
            </a:r>
            <a:r>
              <a:rPr lang="en-US" altLang="ko-KR" dirty="0" smtClean="0"/>
              <a:t>Center</a:t>
            </a:r>
          </a:p>
          <a:p>
            <a:pPr marL="285750" indent="-285750">
              <a:buFont typeface="Wingdings" pitchFamily="2" charset="2"/>
              <a:buChar char="ü"/>
            </a:pPr>
            <a:r>
              <a:rPr lang="en-US" altLang="ko-KR" dirty="0">
                <a:solidFill>
                  <a:srgbClr val="FF0000"/>
                </a:solidFill>
              </a:rPr>
              <a:t>573 </a:t>
            </a:r>
            <a:r>
              <a:rPr lang="en-US" altLang="ko-KR" dirty="0" smtClean="0">
                <a:solidFill>
                  <a:srgbClr val="FF0000"/>
                </a:solidFill>
              </a:rPr>
              <a:t>patients</a:t>
            </a:r>
            <a:r>
              <a:rPr lang="en-US" altLang="ko-KR" dirty="0" smtClean="0"/>
              <a:t> </a:t>
            </a:r>
            <a:r>
              <a:rPr lang="en-US" altLang="ko-KR" dirty="0"/>
              <a:t>initiated </a:t>
            </a:r>
            <a:r>
              <a:rPr lang="en-US" altLang="ko-KR" dirty="0" err="1"/>
              <a:t>amiodarone</a:t>
            </a:r>
            <a:r>
              <a:rPr lang="en-US" altLang="ko-KR" dirty="0"/>
              <a:t> </a:t>
            </a:r>
            <a:r>
              <a:rPr lang="en-US" altLang="ko-KR" dirty="0" smtClean="0"/>
              <a:t>therapy</a:t>
            </a:r>
          </a:p>
          <a:p>
            <a:pPr marL="285750" indent="-285750">
              <a:buFont typeface="Wingdings" pitchFamily="2" charset="2"/>
              <a:buChar char="ü"/>
            </a:pPr>
            <a:r>
              <a:rPr lang="en-US" altLang="ko-KR" dirty="0"/>
              <a:t>between </a:t>
            </a:r>
            <a:r>
              <a:rPr lang="en-US" altLang="ko-KR" dirty="0" smtClean="0"/>
              <a:t>April </a:t>
            </a:r>
            <a:r>
              <a:rPr lang="en-US" altLang="ko-KR" dirty="0"/>
              <a:t>1977 and March </a:t>
            </a:r>
            <a:r>
              <a:rPr lang="en-US" altLang="ko-KR" dirty="0" smtClean="0"/>
              <a:t>1986 </a:t>
            </a:r>
          </a:p>
          <a:p>
            <a:pPr marL="285750" indent="-285750">
              <a:buFont typeface="Wingdings" pitchFamily="2" charset="2"/>
              <a:buChar char="ü"/>
            </a:pPr>
            <a:endParaRPr lang="en-US" altLang="ko-KR" dirty="0" smtClean="0"/>
          </a:p>
          <a:p>
            <a:pPr marL="285750" indent="-285750">
              <a:buFont typeface="Wingdings" pitchFamily="2" charset="2"/>
              <a:buChar char="ü"/>
            </a:pPr>
            <a:r>
              <a:rPr lang="en-US" altLang="ko-KR" dirty="0" smtClean="0"/>
              <a:t>receiving </a:t>
            </a:r>
            <a:r>
              <a:rPr lang="en-US" altLang="ko-KR" dirty="0" err="1" smtClean="0"/>
              <a:t>amiodarone</a:t>
            </a:r>
            <a:r>
              <a:rPr lang="en-US" altLang="ko-KR" dirty="0"/>
              <a:t> </a:t>
            </a:r>
            <a:r>
              <a:rPr lang="en-US" altLang="ko-KR" dirty="0" smtClean="0"/>
              <a:t>for </a:t>
            </a:r>
            <a:r>
              <a:rPr lang="en-US" altLang="ko-KR" dirty="0"/>
              <a:t>more than 3 </a:t>
            </a:r>
            <a:r>
              <a:rPr lang="en-US" altLang="ko-KR" dirty="0" smtClean="0"/>
              <a:t>days</a:t>
            </a:r>
          </a:p>
          <a:p>
            <a:r>
              <a:rPr lang="en-US" altLang="ko-KR" dirty="0" smtClean="0"/>
              <a:t>    the </a:t>
            </a:r>
            <a:r>
              <a:rPr lang="en-US" altLang="ko-KR" dirty="0">
                <a:solidFill>
                  <a:srgbClr val="FF0000"/>
                </a:solidFill>
              </a:rPr>
              <a:t>loading </a:t>
            </a:r>
            <a:r>
              <a:rPr lang="en-US" altLang="ko-KR" dirty="0"/>
              <a:t>phase was </a:t>
            </a:r>
            <a:r>
              <a:rPr lang="en-US" altLang="ko-KR" dirty="0" smtClean="0">
                <a:solidFill>
                  <a:srgbClr val="FF0000"/>
                </a:solidFill>
              </a:rPr>
              <a:t>800 mg/day </a:t>
            </a:r>
            <a:r>
              <a:rPr lang="en-US" altLang="ko-KR" dirty="0"/>
              <a:t>administered for up to </a:t>
            </a:r>
            <a:r>
              <a:rPr lang="en-US" altLang="ko-KR" dirty="0">
                <a:solidFill>
                  <a:srgbClr val="FF0000"/>
                </a:solidFill>
              </a:rPr>
              <a:t>6-8 </a:t>
            </a:r>
            <a:r>
              <a:rPr lang="en-US" altLang="ko-KR" dirty="0" smtClean="0">
                <a:solidFill>
                  <a:srgbClr val="FF0000"/>
                </a:solidFill>
              </a:rPr>
              <a:t>weeks</a:t>
            </a:r>
          </a:p>
          <a:p>
            <a:r>
              <a:rPr lang="en-US" altLang="ko-KR" dirty="0" smtClean="0"/>
              <a:t>    during </a:t>
            </a:r>
            <a:r>
              <a:rPr lang="en-US" altLang="ko-KR" dirty="0" smtClean="0">
                <a:solidFill>
                  <a:srgbClr val="FF0000"/>
                </a:solidFill>
              </a:rPr>
              <a:t>maintenance</a:t>
            </a:r>
            <a:r>
              <a:rPr lang="en-US" altLang="ko-KR" dirty="0" smtClean="0"/>
              <a:t> therapy</a:t>
            </a:r>
            <a:r>
              <a:rPr lang="en-US" altLang="ko-KR" dirty="0"/>
              <a:t>, daily </a:t>
            </a:r>
            <a:r>
              <a:rPr lang="en-US" altLang="ko-KR" dirty="0" smtClean="0"/>
              <a:t>doses </a:t>
            </a:r>
            <a:r>
              <a:rPr lang="en-US" altLang="ko-KR" dirty="0"/>
              <a:t>ranged </a:t>
            </a:r>
            <a:r>
              <a:rPr lang="en-US" altLang="ko-KR" dirty="0" smtClean="0"/>
              <a:t>from </a:t>
            </a:r>
            <a:r>
              <a:rPr lang="en-US" altLang="ko-KR" dirty="0" smtClean="0">
                <a:solidFill>
                  <a:srgbClr val="FF0000"/>
                </a:solidFill>
              </a:rPr>
              <a:t>50 </a:t>
            </a:r>
            <a:r>
              <a:rPr lang="en-US" altLang="ko-KR" dirty="0">
                <a:solidFill>
                  <a:srgbClr val="FF0000"/>
                </a:solidFill>
              </a:rPr>
              <a:t>to 800 </a:t>
            </a:r>
            <a:r>
              <a:rPr lang="en-US" altLang="ko-KR" dirty="0" smtClean="0">
                <a:solidFill>
                  <a:srgbClr val="FF0000"/>
                </a:solidFill>
              </a:rPr>
              <a:t>mg/day</a:t>
            </a:r>
            <a:endParaRPr lang="en-US" altLang="ko-KR" dirty="0">
              <a:solidFill>
                <a:srgbClr val="FF0000"/>
              </a:solidFill>
            </a:endParaRPr>
          </a:p>
          <a:p>
            <a:pPr marL="285750" indent="-285750">
              <a:buFont typeface="Wingdings" pitchFamily="2" charset="2"/>
              <a:buChar char="ü"/>
            </a:pPr>
            <a:r>
              <a:rPr lang="en-US" altLang="ko-KR" dirty="0"/>
              <a:t>Plasma concentrations of </a:t>
            </a:r>
            <a:r>
              <a:rPr lang="en-US" altLang="ko-KR" dirty="0" err="1"/>
              <a:t>amiodarone</a:t>
            </a:r>
            <a:r>
              <a:rPr lang="en-US" altLang="ko-KR" dirty="0"/>
              <a:t> and </a:t>
            </a:r>
            <a:r>
              <a:rPr lang="en-US" altLang="ko-KR" dirty="0" smtClean="0"/>
              <a:t>its metabolite, </a:t>
            </a:r>
            <a:r>
              <a:rPr lang="en-US" altLang="ko-KR" dirty="0" err="1" smtClean="0"/>
              <a:t>desethylamiodarone</a:t>
            </a:r>
            <a:r>
              <a:rPr lang="en-US" altLang="ko-KR" dirty="0"/>
              <a:t>, were measured </a:t>
            </a:r>
            <a:r>
              <a:rPr lang="en-US" altLang="ko-KR" dirty="0" smtClean="0">
                <a:solidFill>
                  <a:srgbClr val="FF0000"/>
                </a:solidFill>
              </a:rPr>
              <a:t>every 6-12 months </a:t>
            </a:r>
            <a:r>
              <a:rPr lang="en-US" altLang="ko-KR" dirty="0"/>
              <a:t>during follow-up.</a:t>
            </a:r>
          </a:p>
          <a:p>
            <a:pPr marL="285750" indent="-285750">
              <a:buFont typeface="Wingdings" pitchFamily="2" charset="2"/>
              <a:buChar char="Ø"/>
            </a:pPr>
            <a:endParaRPr lang="ko-KR" altLang="en-US" dirty="0"/>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spTree>
    <p:extLst>
      <p:ext uri="{BB962C8B-B14F-4D97-AF65-F5344CB8AC3E}">
        <p14:creationId xmlns:p14="http://schemas.microsoft.com/office/powerpoint/2010/main" val="42471747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2132856"/>
            <a:ext cx="8640960" cy="2585323"/>
          </a:xfrm>
          <a:prstGeom prst="rect">
            <a:avLst/>
          </a:prstGeom>
          <a:noFill/>
        </p:spPr>
        <p:txBody>
          <a:bodyPr wrap="square" rtlCol="0">
            <a:spAutoFit/>
          </a:bodyPr>
          <a:lstStyle/>
          <a:p>
            <a:pPr marL="285750" indent="-285750">
              <a:buFont typeface="Wingdings" pitchFamily="2" charset="2"/>
              <a:buChar char="Ø"/>
            </a:pPr>
            <a:r>
              <a:rPr lang="en-US" altLang="ko-KR" dirty="0" smtClean="0"/>
              <a:t>Diagnosis</a:t>
            </a:r>
          </a:p>
          <a:p>
            <a:pPr marL="285750" indent="-285750">
              <a:buFont typeface="Wingdings" pitchFamily="2" charset="2"/>
              <a:buChar char="Ø"/>
            </a:pPr>
            <a:endParaRPr lang="en-US" altLang="ko-KR" dirty="0" smtClean="0"/>
          </a:p>
          <a:p>
            <a:pPr marL="285750" indent="-285750">
              <a:buFont typeface="Wingdings" pitchFamily="2" charset="2"/>
              <a:buChar char="ü"/>
            </a:pPr>
            <a:r>
              <a:rPr lang="en-US" altLang="ko-KR" dirty="0" smtClean="0">
                <a:solidFill>
                  <a:srgbClr val="FF0000"/>
                </a:solidFill>
              </a:rPr>
              <a:t>new </a:t>
            </a:r>
            <a:r>
              <a:rPr lang="en-US" altLang="ko-KR" dirty="0">
                <a:solidFill>
                  <a:srgbClr val="FF0000"/>
                </a:solidFill>
              </a:rPr>
              <a:t>onset </a:t>
            </a:r>
            <a:r>
              <a:rPr lang="en-US" altLang="ko-KR" dirty="0" smtClean="0">
                <a:solidFill>
                  <a:srgbClr val="FF0000"/>
                </a:solidFill>
              </a:rPr>
              <a:t>of symptoms </a:t>
            </a:r>
            <a:r>
              <a:rPr lang="en-US" altLang="ko-KR" dirty="0" smtClean="0"/>
              <a:t>such </a:t>
            </a:r>
            <a:r>
              <a:rPr lang="en-US" altLang="ko-KR" dirty="0"/>
              <a:t>as dyspnea, cough, or </a:t>
            </a:r>
            <a:r>
              <a:rPr lang="en-US" altLang="ko-KR" dirty="0" err="1"/>
              <a:t>pleuritic</a:t>
            </a:r>
            <a:r>
              <a:rPr lang="en-US" altLang="ko-KR" dirty="0"/>
              <a:t> chest </a:t>
            </a:r>
            <a:r>
              <a:rPr lang="en-US" altLang="ko-KR" dirty="0" smtClean="0"/>
              <a:t>pain</a:t>
            </a:r>
            <a:endParaRPr lang="en-US" altLang="ko-KR" dirty="0"/>
          </a:p>
          <a:p>
            <a:pPr marL="285750" indent="-285750">
              <a:buFont typeface="Wingdings" pitchFamily="2" charset="2"/>
              <a:buChar char="ü"/>
            </a:pPr>
            <a:r>
              <a:rPr lang="en-US" altLang="ko-KR" dirty="0" smtClean="0">
                <a:solidFill>
                  <a:srgbClr val="FF0000"/>
                </a:solidFill>
              </a:rPr>
              <a:t>new </a:t>
            </a:r>
            <a:r>
              <a:rPr lang="en-US" altLang="ko-KR" dirty="0">
                <a:solidFill>
                  <a:srgbClr val="FF0000"/>
                </a:solidFill>
              </a:rPr>
              <a:t>chest radiographic abnormality </a:t>
            </a:r>
            <a:r>
              <a:rPr lang="en-US" altLang="ko-KR" dirty="0"/>
              <a:t>such as </a:t>
            </a:r>
            <a:r>
              <a:rPr lang="en-US" altLang="ko-KR" dirty="0" smtClean="0"/>
              <a:t>an interstitial </a:t>
            </a:r>
            <a:r>
              <a:rPr lang="en-US" altLang="ko-KR" dirty="0"/>
              <a:t>or alveolar </a:t>
            </a:r>
            <a:r>
              <a:rPr lang="en-US" altLang="ko-KR" dirty="0" smtClean="0"/>
              <a:t>infiltrate </a:t>
            </a:r>
          </a:p>
          <a:p>
            <a:pPr marL="285750" indent="-285750">
              <a:buFont typeface="Wingdings" pitchFamily="2" charset="2"/>
              <a:buChar char="ü"/>
            </a:pPr>
            <a:r>
              <a:rPr lang="en-US" altLang="ko-KR" dirty="0" smtClean="0"/>
              <a:t>a </a:t>
            </a:r>
            <a:r>
              <a:rPr lang="en-US" altLang="ko-KR" dirty="0">
                <a:solidFill>
                  <a:srgbClr val="FF0000"/>
                </a:solidFill>
              </a:rPr>
              <a:t>decrease in </a:t>
            </a:r>
            <a:r>
              <a:rPr lang="en-US" altLang="ko-KR" dirty="0" smtClean="0">
                <a:solidFill>
                  <a:srgbClr val="FF0000"/>
                </a:solidFill>
              </a:rPr>
              <a:t>the DLCO </a:t>
            </a:r>
            <a:r>
              <a:rPr lang="en-US" altLang="ko-KR" dirty="0">
                <a:solidFill>
                  <a:srgbClr val="FF0000"/>
                </a:solidFill>
              </a:rPr>
              <a:t>of 20% </a:t>
            </a:r>
            <a:r>
              <a:rPr lang="en-US" altLang="ko-KR" dirty="0"/>
              <a:t>from the pretreatment value, or </a:t>
            </a:r>
            <a:r>
              <a:rPr lang="en-US" altLang="ko-KR" dirty="0" smtClean="0"/>
              <a:t>if none </a:t>
            </a:r>
            <a:r>
              <a:rPr lang="en-US" altLang="ko-KR" dirty="0"/>
              <a:t>was available, a value less than 80% of </a:t>
            </a:r>
            <a:r>
              <a:rPr lang="en-US" altLang="ko-KR" dirty="0" smtClean="0"/>
              <a:t>predicted</a:t>
            </a:r>
            <a:endParaRPr lang="en-US" altLang="ko-KR" dirty="0"/>
          </a:p>
          <a:p>
            <a:pPr marL="285750" indent="-285750">
              <a:buFont typeface="Wingdings" pitchFamily="2" charset="2"/>
              <a:buChar char="ü"/>
            </a:pPr>
            <a:r>
              <a:rPr lang="en-US" altLang="ko-KR" dirty="0" smtClean="0">
                <a:solidFill>
                  <a:srgbClr val="FF0000"/>
                </a:solidFill>
              </a:rPr>
              <a:t>abnormal </a:t>
            </a:r>
            <a:r>
              <a:rPr lang="en-US" altLang="ko-KR" dirty="0">
                <a:solidFill>
                  <a:srgbClr val="FF0000"/>
                </a:solidFill>
              </a:rPr>
              <a:t>lung uptake with </a:t>
            </a:r>
            <a:r>
              <a:rPr lang="en-US" altLang="ko-KR" dirty="0" smtClean="0">
                <a:solidFill>
                  <a:srgbClr val="FF0000"/>
                </a:solidFill>
              </a:rPr>
              <a:t>gallium-67 radioisotope</a:t>
            </a:r>
          </a:p>
          <a:p>
            <a:pPr marL="285750" indent="-285750">
              <a:buFont typeface="Wingdings" pitchFamily="2" charset="2"/>
              <a:buChar char="ü"/>
            </a:pPr>
            <a:r>
              <a:rPr lang="en-US" altLang="ko-KR" dirty="0" smtClean="0">
                <a:solidFill>
                  <a:srgbClr val="FF0000"/>
                </a:solidFill>
              </a:rPr>
              <a:t>characteristic </a:t>
            </a:r>
            <a:r>
              <a:rPr lang="en-US" altLang="ko-KR" dirty="0">
                <a:solidFill>
                  <a:srgbClr val="FF0000"/>
                </a:solidFill>
              </a:rPr>
              <a:t>histologic </a:t>
            </a:r>
            <a:r>
              <a:rPr lang="en-US" altLang="ko-KR" dirty="0" smtClean="0">
                <a:solidFill>
                  <a:srgbClr val="FF0000"/>
                </a:solidFill>
              </a:rPr>
              <a:t>changes of </a:t>
            </a:r>
            <a:r>
              <a:rPr lang="en-US" altLang="ko-KR" dirty="0">
                <a:solidFill>
                  <a:srgbClr val="FF0000"/>
                </a:solidFill>
              </a:rPr>
              <a:t>lung tissue </a:t>
            </a:r>
            <a:r>
              <a:rPr lang="en-US" altLang="ko-KR" dirty="0"/>
              <a:t>obtained by </a:t>
            </a:r>
            <a:r>
              <a:rPr lang="en-US" altLang="ko-KR" dirty="0" err="1"/>
              <a:t>bronchoscopic</a:t>
            </a:r>
            <a:r>
              <a:rPr lang="en-US" altLang="ko-KR" dirty="0"/>
              <a:t> or </a:t>
            </a:r>
            <a:r>
              <a:rPr lang="en-US" altLang="ko-KR" dirty="0" smtClean="0"/>
              <a:t>open lung biopsy</a:t>
            </a:r>
            <a:endParaRPr lang="ko-KR" altLang="en-US" dirty="0"/>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sp>
        <p:nvSpPr>
          <p:cNvPr id="7"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smtClean="0"/>
              <a:t>[Circulation Vol 82, No 1, July 1990]</a:t>
            </a:r>
          </a:p>
          <a:p>
            <a:pPr marL="0" indent="0">
              <a:buFont typeface="Arial" pitchFamily="34" charset="0"/>
              <a:buNone/>
            </a:pPr>
            <a:r>
              <a:rPr lang="en-US" altLang="ko-KR" sz="1800" b="1" smtClean="0"/>
              <a:t>Clinical Features of Amiodarone-Induced Pulmonary Toxicity</a:t>
            </a:r>
          </a:p>
          <a:p>
            <a:pPr marL="0" indent="0">
              <a:buFont typeface="Arial" pitchFamily="34" charset="0"/>
              <a:buNone/>
            </a:pPr>
            <a:r>
              <a:rPr lang="en-US" altLang="ko-KR" sz="1200" smtClean="0"/>
              <a:t>Raymond E. Dusman, MD, Marshall S. Stanton, MD, William M. Miles, MD, </a:t>
            </a:r>
            <a:r>
              <a:rPr lang="nl-NL" altLang="ko-KR" sz="1200" smtClean="0"/>
              <a:t>Lawrence S. Klein, MD, Douglas P. Zipes, MD, </a:t>
            </a:r>
            <a:r>
              <a:rPr lang="en-US" altLang="ko-KR" sz="1200" smtClean="0"/>
              <a:t>Naomi S. Fineberg, PhD, and James J. Heger, MD</a:t>
            </a:r>
            <a:endParaRPr lang="ko-KR" altLang="en-US" sz="1200" dirty="0"/>
          </a:p>
        </p:txBody>
      </p:sp>
    </p:spTree>
    <p:extLst>
      <p:ext uri="{BB962C8B-B14F-4D97-AF65-F5344CB8AC3E}">
        <p14:creationId xmlns:p14="http://schemas.microsoft.com/office/powerpoint/2010/main" val="27998876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2132856"/>
            <a:ext cx="8640960" cy="1200329"/>
          </a:xfrm>
          <a:prstGeom prst="rect">
            <a:avLst/>
          </a:prstGeom>
          <a:noFill/>
        </p:spPr>
        <p:txBody>
          <a:bodyPr wrap="square" rtlCol="0">
            <a:spAutoFit/>
          </a:bodyPr>
          <a:lstStyle/>
          <a:p>
            <a:pPr marL="285750" indent="-285750">
              <a:buFont typeface="Wingdings" pitchFamily="2" charset="2"/>
              <a:buChar char="Ø"/>
            </a:pPr>
            <a:r>
              <a:rPr lang="en-US" altLang="ko-KR" dirty="0" smtClean="0"/>
              <a:t>Result</a:t>
            </a:r>
          </a:p>
          <a:p>
            <a:pPr marL="285750" indent="-285750">
              <a:buFont typeface="Wingdings" pitchFamily="2" charset="2"/>
              <a:buChar char="Ø"/>
            </a:pPr>
            <a:endParaRPr lang="en-US" altLang="ko-KR" dirty="0"/>
          </a:p>
          <a:p>
            <a:pPr marL="285750" indent="-285750">
              <a:buFont typeface="Wingdings" pitchFamily="2" charset="2"/>
              <a:buChar char="ü"/>
            </a:pPr>
            <a:r>
              <a:rPr lang="en-US" altLang="ko-KR" dirty="0"/>
              <a:t>Of the 573 </a:t>
            </a:r>
            <a:r>
              <a:rPr lang="en-US" altLang="ko-KR" dirty="0" smtClean="0"/>
              <a:t>patients, 33</a:t>
            </a:r>
            <a:r>
              <a:rPr lang="en-US" altLang="ko-KR" dirty="0"/>
              <a:t> </a:t>
            </a:r>
            <a:r>
              <a:rPr lang="en-US" altLang="ko-KR" dirty="0" smtClean="0"/>
              <a:t>developed </a:t>
            </a:r>
            <a:r>
              <a:rPr lang="en-US" altLang="ko-KR" dirty="0"/>
              <a:t>pulmonary </a:t>
            </a:r>
            <a:r>
              <a:rPr lang="en-US" altLang="ko-KR" dirty="0" smtClean="0"/>
              <a:t>toxicity (5.8%).</a:t>
            </a:r>
          </a:p>
          <a:p>
            <a:pPr marL="285750" indent="-285750">
              <a:buFont typeface="Wingdings" pitchFamily="2" charset="2"/>
              <a:buChar char="Ø"/>
            </a:pPr>
            <a:endParaRPr lang="en-US" altLang="ko-KR" dirty="0" smtClean="0"/>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36694" y="3445292"/>
            <a:ext cx="3279840" cy="2280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타원 1"/>
          <p:cNvSpPr/>
          <p:nvPr/>
        </p:nvSpPr>
        <p:spPr>
          <a:xfrm>
            <a:off x="4840950" y="3638059"/>
            <a:ext cx="864096" cy="2160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모서리가 둥근 사각형 설명선 6"/>
          <p:cNvSpPr/>
          <p:nvPr/>
        </p:nvSpPr>
        <p:spPr>
          <a:xfrm>
            <a:off x="6444208" y="3242015"/>
            <a:ext cx="2001203" cy="612068"/>
          </a:xfrm>
          <a:prstGeom prst="wedgeRoundRectCallout">
            <a:avLst>
              <a:gd name="adj1" fmla="val -85013"/>
              <a:gd name="adj2" fmla="val 31742"/>
              <a:gd name="adj3" fmla="val 1666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1"/>
                </a:solidFill>
              </a:rPr>
              <a:t>No cases developed after 60 months</a:t>
            </a:r>
            <a:endParaRPr lang="ko-KR" altLang="en-US" sz="1400" dirty="0">
              <a:solidFill>
                <a:schemeClr val="tx1"/>
              </a:solidFill>
            </a:endParaRPr>
          </a:p>
        </p:txBody>
      </p:sp>
      <p:sp>
        <p:nvSpPr>
          <p:cNvPr id="8" name="타원 7"/>
          <p:cNvSpPr/>
          <p:nvPr/>
        </p:nvSpPr>
        <p:spPr>
          <a:xfrm>
            <a:off x="2797831" y="4639581"/>
            <a:ext cx="216024" cy="780460"/>
          </a:xfrm>
          <a:prstGeom prst="ellipse">
            <a:avLst/>
          </a:prstGeom>
          <a:noFill/>
          <a:ln>
            <a:solidFill>
              <a:srgbClr val="FF0000"/>
            </a:solidFill>
          </a:ln>
          <a:scene3d>
            <a:camera prst="orthographicFront">
              <a:rot lat="0" lon="0" rev="19499999"/>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모서리가 둥근 사각형 설명선 9"/>
          <p:cNvSpPr/>
          <p:nvPr/>
        </p:nvSpPr>
        <p:spPr>
          <a:xfrm>
            <a:off x="448462" y="4070107"/>
            <a:ext cx="2001203" cy="612068"/>
          </a:xfrm>
          <a:prstGeom prst="wedgeRoundRectCallout">
            <a:avLst>
              <a:gd name="adj1" fmla="val 82079"/>
              <a:gd name="adj2" fmla="val 49318"/>
              <a:gd name="adj3" fmla="val 16667"/>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dirty="0" smtClean="0">
                <a:solidFill>
                  <a:schemeClr val="tx1"/>
                </a:solidFill>
              </a:rPr>
              <a:t>The </a:t>
            </a:r>
            <a:r>
              <a:rPr lang="en-US" altLang="ko-KR" sz="1400" dirty="0">
                <a:solidFill>
                  <a:schemeClr val="tx1"/>
                </a:solidFill>
              </a:rPr>
              <a:t>highest incidence </a:t>
            </a:r>
            <a:r>
              <a:rPr lang="en-US" altLang="ko-KR" sz="1400" dirty="0" smtClean="0">
                <a:solidFill>
                  <a:schemeClr val="tx1"/>
                </a:solidFill>
              </a:rPr>
              <a:t>during </a:t>
            </a:r>
            <a:r>
              <a:rPr lang="en-US" altLang="ko-KR" sz="1400" dirty="0">
                <a:solidFill>
                  <a:schemeClr val="tx1"/>
                </a:solidFill>
              </a:rPr>
              <a:t>the first 12 months</a:t>
            </a:r>
            <a:endParaRPr lang="ko-KR" altLang="en-US" sz="1400" dirty="0">
              <a:solidFill>
                <a:schemeClr val="tx1"/>
              </a:solidFill>
            </a:endParaRPr>
          </a:p>
        </p:txBody>
      </p:sp>
      <p:sp>
        <p:nvSpPr>
          <p:cNvPr id="12"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smtClean="0"/>
              <a:t>[Circulation Vol 82, No 1, July 1990]</a:t>
            </a:r>
          </a:p>
          <a:p>
            <a:pPr marL="0" indent="0">
              <a:buFont typeface="Arial" pitchFamily="34" charset="0"/>
              <a:buNone/>
            </a:pPr>
            <a:r>
              <a:rPr lang="en-US" altLang="ko-KR" sz="1800" b="1" smtClean="0"/>
              <a:t>Clinical Features of Amiodarone-Induced Pulmonary Toxicity</a:t>
            </a:r>
          </a:p>
          <a:p>
            <a:pPr marL="0" indent="0">
              <a:buFont typeface="Arial" pitchFamily="34" charset="0"/>
              <a:buNone/>
            </a:pPr>
            <a:r>
              <a:rPr lang="en-US" altLang="ko-KR" sz="1200" smtClean="0"/>
              <a:t>Raymond E. Dusman, MD, Marshall S. Stanton, MD, William M. Miles, MD, </a:t>
            </a:r>
            <a:r>
              <a:rPr lang="nl-NL" altLang="ko-KR" sz="1200" smtClean="0"/>
              <a:t>Lawrence S. Klein, MD, Douglas P. Zipes, MD, </a:t>
            </a:r>
            <a:r>
              <a:rPr lang="en-US" altLang="ko-KR" sz="1200" smtClean="0"/>
              <a:t>Naomi S. Fineberg, PhD, and James J. Heger, MD</a:t>
            </a:r>
            <a:endParaRPr lang="ko-KR" altLang="en-US" sz="1200" dirty="0"/>
          </a:p>
        </p:txBody>
      </p:sp>
    </p:spTree>
    <p:extLst>
      <p:ext uri="{BB962C8B-B14F-4D97-AF65-F5344CB8AC3E}">
        <p14:creationId xmlns:p14="http://schemas.microsoft.com/office/powerpoint/2010/main" val="4278327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2132856"/>
            <a:ext cx="8640960" cy="1200329"/>
          </a:xfrm>
          <a:prstGeom prst="rect">
            <a:avLst/>
          </a:prstGeom>
          <a:noFill/>
        </p:spPr>
        <p:txBody>
          <a:bodyPr wrap="square" rtlCol="0">
            <a:spAutoFit/>
          </a:bodyPr>
          <a:lstStyle/>
          <a:p>
            <a:pPr marL="285750" indent="-285750">
              <a:buFont typeface="Wingdings" pitchFamily="2" charset="2"/>
              <a:buChar char="Ø"/>
            </a:pPr>
            <a:r>
              <a:rPr lang="en-US" altLang="ko-KR" dirty="0" smtClean="0"/>
              <a:t>Result</a:t>
            </a:r>
          </a:p>
          <a:p>
            <a:pPr marL="285750" indent="-285750">
              <a:buFont typeface="Wingdings" pitchFamily="2" charset="2"/>
              <a:buChar char="Ø"/>
            </a:pPr>
            <a:endParaRPr lang="en-US" altLang="ko-KR" dirty="0"/>
          </a:p>
          <a:p>
            <a:pPr marL="285750" indent="-285750">
              <a:buFont typeface="Wingdings" pitchFamily="2" charset="2"/>
              <a:buChar char="ü"/>
            </a:pPr>
            <a:r>
              <a:rPr lang="en-US" altLang="ko-KR" dirty="0"/>
              <a:t>pretreatment chest radiographic, </a:t>
            </a:r>
            <a:r>
              <a:rPr lang="en-US" altLang="ko-KR" dirty="0" err="1" smtClean="0"/>
              <a:t>spirometric</a:t>
            </a:r>
            <a:r>
              <a:rPr lang="en-US" altLang="ko-KR" dirty="0" smtClean="0"/>
              <a:t>, and </a:t>
            </a:r>
            <a:r>
              <a:rPr lang="en-US" altLang="ko-KR" dirty="0"/>
              <a:t>lung volume abnormalities were </a:t>
            </a:r>
            <a:r>
              <a:rPr lang="en-US" altLang="ko-KR" dirty="0">
                <a:solidFill>
                  <a:srgbClr val="FF0000"/>
                </a:solidFill>
              </a:rPr>
              <a:t>not predictive</a:t>
            </a:r>
            <a:r>
              <a:rPr lang="en-US" altLang="ko-KR" dirty="0"/>
              <a:t> for development of </a:t>
            </a:r>
            <a:r>
              <a:rPr lang="en-US" altLang="ko-KR" dirty="0" err="1" smtClean="0"/>
              <a:t>amiodarone</a:t>
            </a:r>
            <a:r>
              <a:rPr lang="en-US" altLang="ko-KR" dirty="0" smtClean="0"/>
              <a:t> pulmonary </a:t>
            </a:r>
            <a:r>
              <a:rPr lang="en-US" altLang="ko-KR" dirty="0"/>
              <a:t>toxicity</a:t>
            </a:r>
            <a:r>
              <a:rPr lang="en-US" altLang="ko-KR" dirty="0" smtClean="0"/>
              <a:t>.</a:t>
            </a:r>
            <a:endParaRPr lang="en-US" altLang="ko-KR" dirty="0"/>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3789040"/>
            <a:ext cx="3662521" cy="18453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584" y="3346088"/>
            <a:ext cx="3537574" cy="25504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smtClean="0"/>
              <a:t>[Circulation Vol 82, No 1, July 1990]</a:t>
            </a:r>
          </a:p>
          <a:p>
            <a:pPr marL="0" indent="0">
              <a:buFont typeface="Arial" pitchFamily="34" charset="0"/>
              <a:buNone/>
            </a:pPr>
            <a:r>
              <a:rPr lang="en-US" altLang="ko-KR" sz="1800" b="1" smtClean="0"/>
              <a:t>Clinical Features of Amiodarone-Induced Pulmonary Toxicity</a:t>
            </a:r>
          </a:p>
          <a:p>
            <a:pPr marL="0" indent="0">
              <a:buFont typeface="Arial" pitchFamily="34" charset="0"/>
              <a:buNone/>
            </a:pPr>
            <a:r>
              <a:rPr lang="en-US" altLang="ko-KR" sz="1200" smtClean="0"/>
              <a:t>Raymond E. Dusman, MD, Marshall S. Stanton, MD, William M. Miles, MD, </a:t>
            </a:r>
            <a:r>
              <a:rPr lang="nl-NL" altLang="ko-KR" sz="1200" smtClean="0"/>
              <a:t>Lawrence S. Klein, MD, Douglas P. Zipes, MD, </a:t>
            </a:r>
            <a:r>
              <a:rPr lang="en-US" altLang="ko-KR" sz="1200" smtClean="0"/>
              <a:t>Naomi S. Fineberg, PhD, and James J. Heger, MD</a:t>
            </a:r>
            <a:endParaRPr lang="ko-KR" altLang="en-US" sz="1200" dirty="0"/>
          </a:p>
        </p:txBody>
      </p:sp>
    </p:spTree>
    <p:extLst>
      <p:ext uri="{BB962C8B-B14F-4D97-AF65-F5344CB8AC3E}">
        <p14:creationId xmlns:p14="http://schemas.microsoft.com/office/powerpoint/2010/main" val="6212349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2132856"/>
            <a:ext cx="8640960" cy="2585323"/>
          </a:xfrm>
          <a:prstGeom prst="rect">
            <a:avLst/>
          </a:prstGeom>
          <a:noFill/>
        </p:spPr>
        <p:txBody>
          <a:bodyPr wrap="square" rtlCol="0">
            <a:spAutoFit/>
          </a:bodyPr>
          <a:lstStyle/>
          <a:p>
            <a:pPr marL="285750" indent="-285750">
              <a:buFont typeface="Wingdings" pitchFamily="2" charset="2"/>
              <a:buChar char="Ø"/>
            </a:pPr>
            <a:r>
              <a:rPr lang="en-US" altLang="ko-KR" dirty="0" smtClean="0"/>
              <a:t>Result</a:t>
            </a:r>
          </a:p>
          <a:p>
            <a:pPr marL="285750" indent="-285750">
              <a:buFont typeface="Wingdings" pitchFamily="2" charset="2"/>
              <a:buChar char="Ø"/>
            </a:pPr>
            <a:endParaRPr lang="en-US" altLang="ko-KR" dirty="0"/>
          </a:p>
          <a:p>
            <a:pPr marL="285750" indent="-285750">
              <a:buFont typeface="Wingdings" pitchFamily="2" charset="2"/>
              <a:buChar char="ü"/>
            </a:pPr>
            <a:r>
              <a:rPr lang="en-US" altLang="ko-KR" dirty="0"/>
              <a:t>The </a:t>
            </a:r>
            <a:r>
              <a:rPr lang="en-US" altLang="ko-KR" dirty="0">
                <a:solidFill>
                  <a:srgbClr val="FF0000"/>
                </a:solidFill>
              </a:rPr>
              <a:t>presenting symptoms </a:t>
            </a:r>
            <a:r>
              <a:rPr lang="en-US" altLang="ko-KR" dirty="0"/>
              <a:t>of </a:t>
            </a:r>
            <a:r>
              <a:rPr lang="en-US" altLang="ko-KR" dirty="0" err="1" smtClean="0"/>
              <a:t>amiodarone</a:t>
            </a:r>
            <a:r>
              <a:rPr lang="en-US" altLang="ko-KR" dirty="0" smtClean="0"/>
              <a:t>-induced pulmonary </a:t>
            </a:r>
            <a:r>
              <a:rPr lang="en-US" altLang="ko-KR" dirty="0"/>
              <a:t>toxicity were known in </a:t>
            </a:r>
            <a:r>
              <a:rPr lang="en-US" altLang="ko-KR" dirty="0">
                <a:solidFill>
                  <a:srgbClr val="FF0000"/>
                </a:solidFill>
              </a:rPr>
              <a:t>28 patients. </a:t>
            </a:r>
            <a:endParaRPr lang="en-US" altLang="ko-KR" dirty="0" smtClean="0">
              <a:solidFill>
                <a:srgbClr val="FF0000"/>
              </a:solidFill>
            </a:endParaRPr>
          </a:p>
          <a:p>
            <a:pPr marL="285750" indent="-285750">
              <a:buFont typeface="Wingdings" pitchFamily="2" charset="2"/>
              <a:buChar char="ü"/>
            </a:pPr>
            <a:r>
              <a:rPr lang="en-US" altLang="ko-KR" dirty="0" smtClean="0"/>
              <a:t>The majority </a:t>
            </a:r>
            <a:r>
              <a:rPr lang="en-US" altLang="ko-KR" dirty="0"/>
              <a:t>(71%) had dyspnea as the initial </a:t>
            </a:r>
            <a:r>
              <a:rPr lang="en-US" altLang="ko-KR" dirty="0" smtClean="0"/>
              <a:t>symptom.</a:t>
            </a:r>
          </a:p>
          <a:p>
            <a:pPr marL="285750" indent="-285750">
              <a:buFont typeface="Wingdings" pitchFamily="2" charset="2"/>
              <a:buChar char="ü"/>
            </a:pPr>
            <a:r>
              <a:rPr lang="en-US" altLang="ko-KR" dirty="0" smtClean="0"/>
              <a:t>Other </a:t>
            </a:r>
            <a:r>
              <a:rPr lang="en-US" altLang="ko-KR" dirty="0"/>
              <a:t>symptoms were cough (25%), fever (21</a:t>
            </a:r>
            <a:r>
              <a:rPr lang="en-US" altLang="ko-KR" dirty="0" smtClean="0"/>
              <a:t>%), nausea </a:t>
            </a:r>
            <a:r>
              <a:rPr lang="en-US" altLang="ko-KR" dirty="0"/>
              <a:t>(7%), weakness or fatigue (7%), weight </a:t>
            </a:r>
            <a:r>
              <a:rPr lang="en-US" altLang="ko-KR" dirty="0" smtClean="0"/>
              <a:t>loss (4</a:t>
            </a:r>
            <a:r>
              <a:rPr lang="en-US" altLang="ko-KR" dirty="0"/>
              <a:t>%), and </a:t>
            </a:r>
            <a:r>
              <a:rPr lang="en-US" altLang="ko-KR" dirty="0" err="1"/>
              <a:t>pleuritic</a:t>
            </a:r>
            <a:r>
              <a:rPr lang="en-US" altLang="ko-KR" dirty="0"/>
              <a:t> chest pain (4</a:t>
            </a:r>
            <a:r>
              <a:rPr lang="en-US" altLang="ko-KR" dirty="0" smtClean="0"/>
              <a:t>%).</a:t>
            </a:r>
          </a:p>
          <a:p>
            <a:pPr marL="285750" indent="-285750">
              <a:buFont typeface="Wingdings" pitchFamily="2" charset="2"/>
              <a:buChar char="ü"/>
            </a:pPr>
            <a:endParaRPr lang="en-US" altLang="ko-KR" dirty="0"/>
          </a:p>
          <a:p>
            <a:pPr marL="285750" indent="-285750">
              <a:buFont typeface="Wingdings" pitchFamily="2" charset="2"/>
              <a:buChar char="ü"/>
            </a:pPr>
            <a:r>
              <a:rPr lang="en-US" altLang="ko-KR" dirty="0" smtClean="0"/>
              <a:t>Other </a:t>
            </a:r>
            <a:r>
              <a:rPr lang="en-US" altLang="ko-KR" dirty="0" smtClean="0"/>
              <a:t>findings</a:t>
            </a:r>
          </a:p>
        </p:txBody>
      </p:sp>
      <p:sp>
        <p:nvSpPr>
          <p:cNvPr id="6" name="TextBox 5"/>
          <p:cNvSpPr txBox="1"/>
          <p:nvPr/>
        </p:nvSpPr>
        <p:spPr>
          <a:xfrm>
            <a:off x="6758435" y="6453336"/>
            <a:ext cx="2206053" cy="246221"/>
          </a:xfrm>
          <a:prstGeom prst="rect">
            <a:avLst/>
          </a:prstGeom>
          <a:noFill/>
        </p:spPr>
        <p:txBody>
          <a:bodyPr wrap="none" rtlCol="0">
            <a:spAutoFit/>
          </a:bodyPr>
          <a:lstStyle/>
          <a:p>
            <a:r>
              <a:rPr lang="en-US" altLang="ko-KR" sz="1000" dirty="0"/>
              <a:t>Circulation </a:t>
            </a:r>
            <a:r>
              <a:rPr lang="en-US" altLang="ko-KR" sz="1000" dirty="0" err="1"/>
              <a:t>Vol</a:t>
            </a:r>
            <a:r>
              <a:rPr lang="en-US" altLang="ko-KR" sz="1000" dirty="0"/>
              <a:t> 82, No 1, July 1990</a:t>
            </a:r>
            <a:endParaRPr lang="ko-KR" altLang="en-US" sz="1000" dirty="0"/>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568" y="4765521"/>
            <a:ext cx="4049478" cy="1377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내용 개체 틀 2"/>
          <p:cNvSpPr txBox="1">
            <a:spLocks/>
          </p:cNvSpPr>
          <p:nvPr/>
        </p:nvSpPr>
        <p:spPr>
          <a:xfrm>
            <a:off x="467544" y="404664"/>
            <a:ext cx="8229600" cy="1108720"/>
          </a:xfrm>
          <a:prstGeom prst="rect">
            <a:avLst/>
          </a:prstGeom>
        </p:spPr>
        <p:txBody>
          <a:bodyPr vert="horz" lIns="91440" tIns="45720" rIns="91440" bIns="45720" rtlCol="0">
            <a:normAutofit/>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altLang="ko-KR" sz="1200" smtClean="0"/>
              <a:t>[Circulation Vol 82, No 1, July 1990]</a:t>
            </a:r>
          </a:p>
          <a:p>
            <a:pPr marL="0" indent="0">
              <a:buFont typeface="Arial" pitchFamily="34" charset="0"/>
              <a:buNone/>
            </a:pPr>
            <a:r>
              <a:rPr lang="en-US" altLang="ko-KR" sz="1800" b="1" smtClean="0"/>
              <a:t>Clinical Features of Amiodarone-Induced Pulmonary Toxicity</a:t>
            </a:r>
          </a:p>
          <a:p>
            <a:pPr marL="0" indent="0">
              <a:buFont typeface="Arial" pitchFamily="34" charset="0"/>
              <a:buNone/>
            </a:pPr>
            <a:r>
              <a:rPr lang="en-US" altLang="ko-KR" sz="1200" smtClean="0"/>
              <a:t>Raymond E. Dusman, MD, Marshall S. Stanton, MD, William M. Miles, MD, </a:t>
            </a:r>
            <a:r>
              <a:rPr lang="nl-NL" altLang="ko-KR" sz="1200" smtClean="0"/>
              <a:t>Lawrence S. Klein, MD, Douglas P. Zipes, MD, </a:t>
            </a:r>
            <a:r>
              <a:rPr lang="en-US" altLang="ko-KR" sz="1200" smtClean="0"/>
              <a:t>Naomi S. Fineberg, PhD, and James J. Heger, MD</a:t>
            </a:r>
            <a:endParaRPr lang="ko-KR" altLang="en-US" sz="1200" dirty="0"/>
          </a:p>
        </p:txBody>
      </p:sp>
    </p:spTree>
    <p:extLst>
      <p:ext uri="{BB962C8B-B14F-4D97-AF65-F5344CB8AC3E}">
        <p14:creationId xmlns:p14="http://schemas.microsoft.com/office/powerpoint/2010/main" val="19458193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11135</TotalTime>
  <Words>2744</Words>
  <Application>Microsoft Office PowerPoint</Application>
  <PresentationFormat>화면 슬라이드 쇼(4:3)</PresentationFormat>
  <Paragraphs>251</Paragraphs>
  <Slides>22</Slides>
  <Notes>7</Notes>
  <HiddenSlides>0</HiddenSlides>
  <MMClips>0</MMClips>
  <ScaleCrop>false</ScaleCrop>
  <HeadingPairs>
    <vt:vector size="4" baseType="variant">
      <vt:variant>
        <vt:lpstr>테마</vt:lpstr>
      </vt:variant>
      <vt:variant>
        <vt:i4>2</vt:i4>
      </vt:variant>
      <vt:variant>
        <vt:lpstr>슬라이드 제목</vt:lpstr>
      </vt:variant>
      <vt:variant>
        <vt:i4>22</vt:i4>
      </vt:variant>
    </vt:vector>
  </HeadingPairs>
  <TitlesOfParts>
    <vt:vector size="24" baseType="lpstr">
      <vt:lpstr>Office 테마</vt:lpstr>
      <vt:lpstr>1_Office 테마</vt:lpstr>
      <vt:lpstr>Amiodarone induced lung disease</vt:lpstr>
      <vt:lpstr>Amiodarone   ..in Drug of the Heart, 8th ed.</vt:lpstr>
      <vt:lpstr>Drug induced lung disease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Reference</vt:lpstr>
    </vt:vector>
  </TitlesOfParts>
  <Company>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Owner</dc:creator>
  <cp:lastModifiedBy>윤보라(내과학교실)</cp:lastModifiedBy>
  <cp:revision>421</cp:revision>
  <dcterms:created xsi:type="dcterms:W3CDTF">2010-08-12T13:33:42Z</dcterms:created>
  <dcterms:modified xsi:type="dcterms:W3CDTF">2017-03-22T09:41:25Z</dcterms:modified>
</cp:coreProperties>
</file>