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89" r:id="rId4"/>
    <p:sldId id="261" r:id="rId5"/>
    <p:sldId id="284" r:id="rId6"/>
    <p:sldId id="290" r:id="rId7"/>
    <p:sldId id="262" r:id="rId8"/>
    <p:sldId id="258" r:id="rId9"/>
    <p:sldId id="265" r:id="rId10"/>
    <p:sldId id="264" r:id="rId11"/>
    <p:sldId id="259" r:id="rId12"/>
    <p:sldId id="291" r:id="rId13"/>
    <p:sldId id="293" r:id="rId14"/>
    <p:sldId id="292" r:id="rId15"/>
    <p:sldId id="286" r:id="rId16"/>
    <p:sldId id="260" r:id="rId17"/>
    <p:sldId id="270" r:id="rId18"/>
    <p:sldId id="276" r:id="rId19"/>
    <p:sldId id="274" r:id="rId20"/>
    <p:sldId id="277" r:id="rId21"/>
    <p:sldId id="294" r:id="rId22"/>
    <p:sldId id="283" r:id="rId23"/>
    <p:sldId id="281" r:id="rId24"/>
    <p:sldId id="282" r:id="rId25"/>
    <p:sldId id="279" r:id="rId26"/>
    <p:sldId id="278" r:id="rId27"/>
    <p:sldId id="288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C6639-95BF-4A50-8DFB-0DB304FB7594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2C094-6EAF-4786-B589-9BEA4822F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743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KRAS mutant NSCLC</a:t>
            </a:r>
            <a:r>
              <a:rPr lang="en-US" altLang="ko-KR" baseline="0" dirty="0" smtClean="0"/>
              <a:t> cell line</a:t>
            </a:r>
            <a:r>
              <a:rPr lang="ko-KR" altLang="en-US" baseline="0" dirty="0" smtClean="0"/>
              <a:t>인 </a:t>
            </a:r>
            <a:r>
              <a:rPr lang="en-US" altLang="ko-KR" baseline="0" dirty="0" smtClean="0"/>
              <a:t>A549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H460 cell</a:t>
            </a:r>
            <a:r>
              <a:rPr lang="ko-KR" altLang="en-US" baseline="0" dirty="0" smtClean="0"/>
              <a:t>을 선택하여 방사선을 조사하고</a:t>
            </a:r>
            <a:endParaRPr lang="en-US" altLang="ko-KR" baseline="0" dirty="0" smtClean="0"/>
          </a:p>
          <a:p>
            <a:r>
              <a:rPr lang="en-US" altLang="ko-KR" baseline="0" dirty="0" smtClean="0"/>
              <a:t>24</a:t>
            </a:r>
            <a:r>
              <a:rPr lang="ko-KR" altLang="en-US" baseline="0" dirty="0" smtClean="0"/>
              <a:t>시간 및 </a:t>
            </a:r>
            <a:r>
              <a:rPr lang="en-US" altLang="ko-KR" baseline="0" dirty="0" smtClean="0"/>
              <a:t>48</a:t>
            </a:r>
            <a:r>
              <a:rPr lang="ko-KR" altLang="en-US" baseline="0" dirty="0" smtClean="0"/>
              <a:t>시간 후에 </a:t>
            </a:r>
            <a:r>
              <a:rPr lang="en-US" altLang="ko-KR" baseline="0" dirty="0" smtClean="0"/>
              <a:t>harvest </a:t>
            </a:r>
            <a:r>
              <a:rPr lang="ko-KR" altLang="en-US" baseline="0" dirty="0" smtClean="0"/>
              <a:t>하고 </a:t>
            </a:r>
            <a:r>
              <a:rPr lang="en-US" altLang="ko-KR" baseline="0" dirty="0" smtClean="0"/>
              <a:t>anti-</a:t>
            </a:r>
            <a:r>
              <a:rPr lang="en-US" altLang="ko-KR" baseline="0" dirty="0" err="1" smtClean="0"/>
              <a:t>apoptitic</a:t>
            </a:r>
            <a:r>
              <a:rPr lang="en-US" altLang="ko-KR" baseline="0" dirty="0" smtClean="0"/>
              <a:t> protein</a:t>
            </a:r>
            <a:r>
              <a:rPr lang="ko-KR" altLang="en-US" baseline="0" dirty="0" smtClean="0"/>
              <a:t>들의 </a:t>
            </a:r>
            <a:r>
              <a:rPr lang="en-US" altLang="ko-KR" baseline="0" dirty="0" smtClean="0"/>
              <a:t>expression</a:t>
            </a:r>
            <a:r>
              <a:rPr lang="ko-KR" altLang="en-US" baseline="0" dirty="0" smtClean="0"/>
              <a:t>을 보았습니다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두 </a:t>
            </a:r>
            <a:r>
              <a:rPr lang="en-US" altLang="ko-KR" baseline="0" dirty="0" smtClean="0"/>
              <a:t>cell </a:t>
            </a:r>
            <a:r>
              <a:rPr lang="ko-KR" altLang="en-US" baseline="0" dirty="0" smtClean="0"/>
              <a:t>에서 모두 방사선 </a:t>
            </a:r>
            <a:r>
              <a:rPr lang="en-US" altLang="ko-KR" baseline="0" dirty="0" smtClean="0"/>
              <a:t>dose</a:t>
            </a:r>
            <a:r>
              <a:rPr lang="ko-KR" altLang="en-US" baseline="0" dirty="0" smtClean="0"/>
              <a:t>가 증가 할 수록 </a:t>
            </a:r>
            <a:r>
              <a:rPr lang="en-US" altLang="ko-KR" baseline="0" dirty="0" smtClean="0"/>
              <a:t>anti-</a:t>
            </a:r>
            <a:r>
              <a:rPr lang="en-US" altLang="ko-KR" baseline="0" dirty="0" err="1" smtClean="0"/>
              <a:t>apop</a:t>
            </a:r>
            <a:r>
              <a:rPr lang="en-US" altLang="ko-KR" baseline="0" dirty="0" smtClean="0"/>
              <a:t> protein </a:t>
            </a:r>
            <a:r>
              <a:rPr lang="ko-KR" altLang="en-US" baseline="0" dirty="0" smtClean="0"/>
              <a:t>들이 증가 하다가 감소하는 것을 확인했습니다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096B0-2115-4D0C-B712-32F6C841307B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1920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6983" indent="-226983">
              <a:spcBef>
                <a:spcPct val="0"/>
              </a:spcBef>
              <a:buFontTx/>
              <a:buAutoNum type="arabicPeriod"/>
            </a:pPr>
            <a:endParaRPr lang="ko-KR" altLang="en-US" dirty="0" smtClean="0"/>
          </a:p>
        </p:txBody>
      </p:sp>
      <p:sp>
        <p:nvSpPr>
          <p:cNvPr id="717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851" indent="-285712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2847" indent="-228569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599986" indent="-228569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125" indent="-228569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F67D550-420C-4F01-8429-4BD11116C2DB}" type="slidenum">
              <a:rPr kumimoji="0" lang="ko-KR" altLang="en-US" smtClean="0">
                <a:solidFill>
                  <a:prstClr val="black"/>
                </a:solidFill>
                <a:ea typeface="맑은 고딕" pitchFamily="50" charset="-127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kumimoji="0" lang="ko-KR" altLang="en-US" smtClean="0">
              <a:solidFill>
                <a:prstClr val="black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0831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1117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777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643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2pPr>
            <a:lvl3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3pPr>
            <a:lvl4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4pPr>
            <a:lvl5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779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3420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6826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8911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2026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470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6640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69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FF786B6F-B00C-4A5F-9A8E-68C487E269AC}" type="datetimeFigureOut">
              <a:rPr lang="ko-KR" altLang="en-US" smtClean="0"/>
              <a:t>2017-11-22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ADC7D139-D6C5-4655-A725-3A5009BDF523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ubmed/2774889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ncbi.nlm.nih.gov/pubmed/?term=Radiation-induced+autophagy+is+associated+with+LC3+and+its+inhibition+sensitizes+malignant+glioma+cel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ubmed/?term=Up-regulation+of+autophagy+in+small+intestine+Paneth+cells+in+response+to+total-body+gamma-irradiatio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?term=radiation+persistently+promoted+oxidative+stress%2C+activated+mTOR+via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7748893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36.png"/><Relationship Id="rId17" Type="http://schemas.microsoft.com/office/2007/relationships/hdphoto" Target="../media/hdphoto8.wdp"/><Relationship Id="rId2" Type="http://schemas.openxmlformats.org/officeDocument/2006/relationships/image" Target="../media/image31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microsoft.com/office/2007/relationships/hdphoto" Target="../media/hdphoto4.wdp"/><Relationship Id="rId1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14.wdp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44.png"/><Relationship Id="rId17" Type="http://schemas.microsoft.com/office/2007/relationships/hdphoto" Target="../media/hdphoto16.wdp"/><Relationship Id="rId2" Type="http://schemas.openxmlformats.org/officeDocument/2006/relationships/image" Target="../media/image39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5" Type="http://schemas.microsoft.com/office/2007/relationships/hdphoto" Target="../media/hdphoto15.wdp"/><Relationship Id="rId10" Type="http://schemas.openxmlformats.org/officeDocument/2006/relationships/image" Target="../media/image43.png"/><Relationship Id="rId4" Type="http://schemas.openxmlformats.org/officeDocument/2006/relationships/image" Target="../media/image40.png"/><Relationship Id="rId9" Type="http://schemas.microsoft.com/office/2007/relationships/hdphoto" Target="../media/hdphoto12.wdp"/><Relationship Id="rId1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54.png"/><Relationship Id="rId3" Type="http://schemas.openxmlformats.org/officeDocument/2006/relationships/image" Target="../media/image47.tiff"/><Relationship Id="rId7" Type="http://schemas.openxmlformats.org/officeDocument/2006/relationships/image" Target="../media/image50.png"/><Relationship Id="rId12" Type="http://schemas.openxmlformats.org/officeDocument/2006/relationships/image" Target="../media/image5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microsoft.com/office/2007/relationships/hdphoto" Target="../media/hdphoto19.wdp"/><Relationship Id="rId5" Type="http://schemas.microsoft.com/office/2007/relationships/hdphoto" Target="../media/hdphoto17.wdp"/><Relationship Id="rId10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openxmlformats.org/officeDocument/2006/relationships/image" Target="../media/image51.png"/><Relationship Id="rId14" Type="http://schemas.microsoft.com/office/2007/relationships/hdphoto" Target="../media/hdphoto20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4459182" TargetMode="External"/><Relationship Id="rId2" Type="http://schemas.openxmlformats.org/officeDocument/2006/relationships/hyperlink" Target="https://www.ncbi.nlm.nih.gov/pubmed/2738013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ubmed/23725295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051269"/>
            <a:ext cx="7772400" cy="1470025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Radiation and </a:t>
            </a:r>
            <a:r>
              <a:rPr lang="en-US" altLang="ko-KR" dirty="0" smtClean="0">
                <a:solidFill>
                  <a:schemeClr val="bg1"/>
                </a:solidFill>
              </a:rPr>
              <a:t>Autophagy in Lung cancer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 bwMode="gray">
          <a:xfrm>
            <a:off x="74140" y="4619893"/>
            <a:ext cx="5412259" cy="1368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50000"/>
              </a:lnSpc>
            </a:pPr>
            <a:r>
              <a:rPr lang="en-US" altLang="ko-KR" sz="1600" b="1" dirty="0" smtClean="0">
                <a:latin typeface="+mj-lt"/>
                <a:ea typeface="HY헤드라인M" pitchFamily="18" charset="-127"/>
                <a:cs typeface="Arial" pitchFamily="34" charset="0"/>
              </a:rPr>
              <a:t>J. M. Lee, </a:t>
            </a:r>
          </a:p>
          <a:p>
            <a:r>
              <a:rPr lang="en-US" altLang="ko-KR" sz="1600" b="1" dirty="0" smtClean="0">
                <a:latin typeface="+mj-lt"/>
                <a:ea typeface="HY헤드라인M" pitchFamily="18" charset="-127"/>
                <a:cs typeface="Arial" pitchFamily="34" charset="0"/>
              </a:rPr>
              <a:t>Division </a:t>
            </a:r>
            <a:r>
              <a:rPr lang="en-US" altLang="ko-KR" sz="1600" b="1" dirty="0">
                <a:latin typeface="+mj-lt"/>
                <a:ea typeface="HY헤드라인M" pitchFamily="18" charset="-127"/>
                <a:cs typeface="Arial" pitchFamily="34" charset="0"/>
              </a:rPr>
              <a:t>of Pulmonology</a:t>
            </a:r>
          </a:p>
          <a:p>
            <a:r>
              <a:rPr lang="en-US" altLang="ko-KR" sz="1600" b="1" dirty="0">
                <a:latin typeface="+mj-lt"/>
                <a:ea typeface="HY헤드라인M" pitchFamily="18" charset="-127"/>
                <a:cs typeface="Arial" pitchFamily="34" charset="0"/>
              </a:rPr>
              <a:t>Department </a:t>
            </a:r>
            <a:r>
              <a:rPr lang="en-US" altLang="ko-KR" sz="1600" b="1" dirty="0" smtClean="0">
                <a:latin typeface="+mj-lt"/>
                <a:ea typeface="HY헤드라인M" pitchFamily="18" charset="-127"/>
                <a:cs typeface="Arial" pitchFamily="34" charset="0"/>
              </a:rPr>
              <a:t>of </a:t>
            </a:r>
            <a:r>
              <a:rPr lang="en-US" altLang="ko-KR" sz="1600" b="1" dirty="0">
                <a:latin typeface="+mj-lt"/>
                <a:ea typeface="HY헤드라인M" pitchFamily="18" charset="-127"/>
                <a:cs typeface="Arial" pitchFamily="34" charset="0"/>
              </a:rPr>
              <a:t>I</a:t>
            </a:r>
            <a:r>
              <a:rPr lang="en-US" altLang="ko-KR" sz="1600" b="1" dirty="0" smtClean="0">
                <a:latin typeface="+mj-lt"/>
                <a:ea typeface="HY헤드라인M" pitchFamily="18" charset="-127"/>
                <a:cs typeface="Arial" pitchFamily="34" charset="0"/>
              </a:rPr>
              <a:t>nternal </a:t>
            </a:r>
            <a:r>
              <a:rPr lang="en-US" altLang="ko-KR" sz="1600" b="1" dirty="0">
                <a:latin typeface="+mj-lt"/>
                <a:ea typeface="HY헤드라인M" pitchFamily="18" charset="-127"/>
                <a:cs typeface="Arial" pitchFamily="34" charset="0"/>
              </a:rPr>
              <a:t>M</a:t>
            </a:r>
            <a:r>
              <a:rPr lang="en-US" altLang="ko-KR" sz="1600" b="1" dirty="0" smtClean="0">
                <a:latin typeface="+mj-lt"/>
                <a:ea typeface="HY헤드라인M" pitchFamily="18" charset="-127"/>
                <a:cs typeface="Arial" pitchFamily="34" charset="0"/>
              </a:rPr>
              <a:t>edicine</a:t>
            </a:r>
            <a:endParaRPr lang="en-US" altLang="ko-KR" sz="1600" b="1" dirty="0">
              <a:latin typeface="+mj-lt"/>
              <a:ea typeface="HY헤드라인M" pitchFamily="18" charset="-127"/>
              <a:cs typeface="Arial" pitchFamily="34" charset="0"/>
            </a:endParaRPr>
          </a:p>
          <a:p>
            <a:r>
              <a:rPr lang="en-US" altLang="ko-KR" sz="1600" b="1" dirty="0">
                <a:latin typeface="+mj-lt"/>
                <a:ea typeface="HY헤드라인M" pitchFamily="18" charset="-127"/>
                <a:cs typeface="Arial" pitchFamily="34" charset="0"/>
              </a:rPr>
              <a:t>Yonsei University College of Medicine</a:t>
            </a:r>
          </a:p>
          <a:p>
            <a:pPr algn="ctr"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+mj-lt"/>
              <a:cs typeface="Arial"/>
            </a:endParaRPr>
          </a:p>
          <a:p>
            <a:pPr latinLnBrk="0">
              <a:lnSpc>
                <a:spcPct val="150000"/>
              </a:lnSpc>
            </a:pPr>
            <a:endParaRPr lang="en-US" altLang="ko-KR" sz="1600" kern="0" noProof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4140" y="6452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bg1"/>
                </a:solidFill>
              </a:rPr>
              <a:t>In depth review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868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398" y="532799"/>
            <a:ext cx="5969000" cy="539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726117" y="6602413"/>
            <a:ext cx="431958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318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6477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8636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0795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r"/>
            <a:r>
              <a:rPr lang="en-GB" sz="1200" b="1" dirty="0">
                <a:latin typeface="Arial" panose="020B0604020202020204" pitchFamily="34" charset="0"/>
              </a:rPr>
              <a:t>Lorenzo </a:t>
            </a:r>
            <a:r>
              <a:rPr lang="en-GB" sz="1200" b="1" dirty="0" err="1">
                <a:latin typeface="Arial" panose="020B0604020202020204" pitchFamily="34" charset="0"/>
              </a:rPr>
              <a:t>Galluzzi</a:t>
            </a:r>
            <a:r>
              <a:rPr lang="en-GB" sz="1200" b="1" dirty="0">
                <a:latin typeface="Arial" panose="020B0604020202020204" pitchFamily="34" charset="0"/>
              </a:rPr>
              <a:t> et al. EMBO J. 2015;34:856-880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649" y="6161903"/>
            <a:ext cx="7504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/>
              <a:t>Oncosuppressive</a:t>
            </a:r>
            <a:r>
              <a:rPr lang="en-US" altLang="ko-KR" b="1" dirty="0"/>
              <a:t> functions of autophagy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9670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Autophagy &amp; </a:t>
            </a:r>
            <a:r>
              <a:rPr lang="en-US" altLang="ko-KR" dirty="0" smtClean="0"/>
              <a:t>Radiation in Cancer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The </a:t>
            </a:r>
            <a:r>
              <a:rPr lang="en-US" altLang="ko-KR" sz="2400" dirty="0" err="1"/>
              <a:t>autophagic</a:t>
            </a:r>
            <a:r>
              <a:rPr lang="en-US" altLang="ko-KR" sz="2400" dirty="0"/>
              <a:t> response of cancer cells to radiation remains </a:t>
            </a:r>
            <a:r>
              <a:rPr lang="en-US" altLang="ko-KR" sz="2400" dirty="0" smtClean="0"/>
              <a:t>unclear.</a:t>
            </a:r>
          </a:p>
          <a:p>
            <a:r>
              <a:rPr lang="en-US" altLang="ko-KR" sz="2400" dirty="0" smtClean="0"/>
              <a:t>Various </a:t>
            </a:r>
            <a:r>
              <a:rPr lang="en-US" altLang="ko-KR" sz="2400" dirty="0" smtClean="0"/>
              <a:t>cells and tissues respond differentially to radiation.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4572000" y="658100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ko-KR" sz="1200" u="sng" dirty="0" err="1" smtClean="0">
                <a:solidFill>
                  <a:srgbClr val="660066"/>
                </a:solidFill>
                <a:latin typeface="arial" panose="020B0604020202020204" pitchFamily="34" charset="0"/>
                <a:hlinkClick r:id="rId2" tooltip="International journal of oncology."/>
              </a:rPr>
              <a:t>Int</a:t>
            </a:r>
            <a:r>
              <a:rPr lang="en-US" altLang="ko-KR" sz="1200" u="sng" dirty="0" smtClean="0">
                <a:solidFill>
                  <a:srgbClr val="660066"/>
                </a:solidFill>
                <a:latin typeface="arial" panose="020B0604020202020204" pitchFamily="34" charset="0"/>
                <a:hlinkClick r:id="rId2" tooltip="International journal of oncology."/>
              </a:rPr>
              <a:t> </a:t>
            </a:r>
            <a:r>
              <a:rPr lang="en-US" altLang="ko-KR" sz="1200" u="sng" dirty="0">
                <a:solidFill>
                  <a:srgbClr val="660066"/>
                </a:solidFill>
                <a:latin typeface="arial" panose="020B0604020202020204" pitchFamily="34" charset="0"/>
                <a:hlinkClick r:id="rId2" tooltip="International journal of oncology."/>
              </a:rPr>
              <a:t>J </a:t>
            </a:r>
            <a:r>
              <a:rPr lang="en-US" altLang="ko-KR" sz="1200" u="sng" dirty="0" err="1">
                <a:solidFill>
                  <a:srgbClr val="660066"/>
                </a:solidFill>
                <a:latin typeface="arial" panose="020B0604020202020204" pitchFamily="34" charset="0"/>
                <a:hlinkClick r:id="rId2" tooltip="International journal of oncology."/>
              </a:rPr>
              <a:t>Oncol</a:t>
            </a:r>
            <a:r>
              <a:rPr lang="en-US" altLang="ko-KR" sz="1200" u="sng" dirty="0">
                <a:solidFill>
                  <a:srgbClr val="660066"/>
                </a:solidFill>
                <a:latin typeface="arial" panose="020B0604020202020204" pitchFamily="34" charset="0"/>
                <a:hlinkClick r:id="rId2" tooltip="International journal of oncology."/>
              </a:rPr>
              <a:t>.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</a:rPr>
              <a:t> 2016 Dec;49(6):2217-2226.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31949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6415368" y="6488668"/>
            <a:ext cx="27286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u="sng" dirty="0" err="1">
                <a:solidFill>
                  <a:srgbClr val="660066"/>
                </a:solidFill>
                <a:latin typeface="arial" panose="020B0604020202020204" pitchFamily="34" charset="0"/>
                <a:hlinkClick r:id="rId2" tooltip="International journal of oncology."/>
              </a:rPr>
              <a:t>Int</a:t>
            </a:r>
            <a:r>
              <a:rPr lang="en-US" altLang="ko-KR" sz="1200" u="sng" dirty="0">
                <a:solidFill>
                  <a:srgbClr val="660066"/>
                </a:solidFill>
                <a:latin typeface="arial" panose="020B0604020202020204" pitchFamily="34" charset="0"/>
                <a:hlinkClick r:id="rId2" tooltip="International journal of oncology."/>
              </a:rPr>
              <a:t> J </a:t>
            </a:r>
            <a:r>
              <a:rPr lang="en-US" altLang="ko-KR" sz="1200" u="sng" dirty="0" err="1">
                <a:solidFill>
                  <a:srgbClr val="660066"/>
                </a:solidFill>
                <a:latin typeface="arial" panose="020B0604020202020204" pitchFamily="34" charset="0"/>
                <a:hlinkClick r:id="rId2" tooltip="International journal of oncology."/>
              </a:rPr>
              <a:t>Oncol</a:t>
            </a:r>
            <a:r>
              <a:rPr lang="en-US" altLang="ko-KR" sz="1200" u="sng" dirty="0">
                <a:solidFill>
                  <a:srgbClr val="660066"/>
                </a:solidFill>
                <a:latin typeface="arial" panose="020B0604020202020204" pitchFamily="34" charset="0"/>
                <a:hlinkClick r:id="rId2" tooltip="International journal of oncology."/>
              </a:rPr>
              <a:t>.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</a:rPr>
              <a:t> 2005 May;26(5):1401-10.</a:t>
            </a:r>
            <a:endParaRPr lang="ko-KR" altLang="en-US" sz="1200" dirty="0"/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Radiation </a:t>
            </a:r>
            <a:r>
              <a:rPr lang="en-US" altLang="ko-KR" dirty="0"/>
              <a:t>induces autophagy in </a:t>
            </a:r>
            <a:r>
              <a:rPr lang="en-US" altLang="ko-KR" dirty="0" err="1"/>
              <a:t>glioma</a:t>
            </a:r>
            <a:r>
              <a:rPr lang="en-US" altLang="ko-KR" dirty="0"/>
              <a:t> </a:t>
            </a:r>
            <a:r>
              <a:rPr lang="en-US" altLang="ko-KR" dirty="0" smtClean="0"/>
              <a:t>cells.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584" y="1482811"/>
            <a:ext cx="3546416" cy="422163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9087" y="2000765"/>
            <a:ext cx="3908479" cy="31857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12475" y="5640299"/>
            <a:ext cx="2084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LC3 expression, IF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756705" y="1417638"/>
            <a:ext cx="2084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LC3 expression after </a:t>
            </a:r>
            <a:r>
              <a:rPr lang="en-US" altLang="ko-KR" sz="1200" dirty="0" err="1" smtClean="0"/>
              <a:t>RTx</a:t>
            </a:r>
            <a:endParaRPr lang="ko-KR" alt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1581665" y="5769618"/>
            <a:ext cx="2611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LC3 expression after starvation</a:t>
            </a:r>
            <a:endParaRPr lang="ko-KR" alt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4939086" y="3455128"/>
            <a:ext cx="3908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          No </a:t>
            </a:r>
            <a:r>
              <a:rPr lang="en-US" altLang="ko-KR" sz="1200" dirty="0" err="1" smtClean="0"/>
              <a:t>Tx</a:t>
            </a:r>
            <a:r>
              <a:rPr lang="en-US" altLang="ko-KR" sz="1200" dirty="0" smtClean="0"/>
              <a:t>                                 10Gy</a:t>
            </a:r>
            <a:endParaRPr lang="ko-KR" alt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939085" y="5161262"/>
            <a:ext cx="3908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          3MA                                 10Gy+3MA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09000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04238"/>
            <a:ext cx="8229600" cy="1143000"/>
          </a:xfrm>
        </p:spPr>
        <p:txBody>
          <a:bodyPr/>
          <a:lstStyle/>
          <a:p>
            <a:r>
              <a:rPr lang="en-US" altLang="ko-KR" dirty="0"/>
              <a:t>intensified autophagy in the </a:t>
            </a:r>
            <a:r>
              <a:rPr lang="en-US" altLang="ko-KR" dirty="0" err="1"/>
              <a:t>Paneth</a:t>
            </a:r>
            <a:r>
              <a:rPr lang="en-US" altLang="ko-KR" dirty="0"/>
              <a:t> cells of the small intestine after irradiation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1487558" y="5672079"/>
            <a:ext cx="60085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/>
              <a:t>Effect of ionizing irradiation on LC3 status in small intestine tissue of CD2F1 mice. </a:t>
            </a:r>
            <a:endParaRPr lang="ko-KR" altLang="en-US" sz="12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536" y="2240820"/>
            <a:ext cx="2409825" cy="277177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1740757"/>
            <a:ext cx="4495800" cy="377190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846173" y="6581001"/>
            <a:ext cx="62978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u="sng" dirty="0">
                <a:hlinkClick r:id="rId4" tooltip="The Journal of pathology."/>
              </a:rPr>
              <a:t>J </a:t>
            </a:r>
            <a:r>
              <a:rPr lang="en-US" altLang="ko-KR" sz="1200" u="sng" dirty="0" err="1">
                <a:hlinkClick r:id="rId4" tooltip="The Journal of pathology."/>
              </a:rPr>
              <a:t>Pathol</a:t>
            </a:r>
            <a:r>
              <a:rPr lang="en-US" altLang="ko-KR" sz="1200" u="sng" dirty="0">
                <a:hlinkClick r:id="rId4" tooltip="The Journal of pathology."/>
              </a:rPr>
              <a:t>.</a:t>
            </a:r>
            <a:r>
              <a:rPr lang="en-US" altLang="ko-KR" sz="1200" dirty="0"/>
              <a:t> 2009 Oct;219(2):242-52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63193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exposure to </a:t>
            </a:r>
            <a:r>
              <a:rPr lang="en-US" altLang="ko-KR" dirty="0" err="1"/>
              <a:t>sublethal</a:t>
            </a:r>
            <a:r>
              <a:rPr lang="en-US" altLang="ko-KR" dirty="0"/>
              <a:t> </a:t>
            </a:r>
            <a:r>
              <a:rPr lang="en-US" altLang="ko-KR" dirty="0" smtClean="0"/>
              <a:t>irradiation (2Gy) </a:t>
            </a:r>
            <a:r>
              <a:rPr lang="en-US" altLang="ko-KR" dirty="0"/>
              <a:t>suppresses </a:t>
            </a:r>
            <a:r>
              <a:rPr lang="en-US" altLang="ko-KR" dirty="0" err="1"/>
              <a:t>autophagic</a:t>
            </a:r>
            <a:r>
              <a:rPr lang="en-US" altLang="ko-KR" dirty="0"/>
              <a:t> activity in the intestinal tissue of </a:t>
            </a:r>
            <a:r>
              <a:rPr lang="en-US" altLang="ko-KR" dirty="0" smtClean="0"/>
              <a:t>mice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280" y="1664043"/>
            <a:ext cx="4359938" cy="442925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846173" y="6581001"/>
            <a:ext cx="62978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u="sng" dirty="0" err="1">
                <a:solidFill>
                  <a:srgbClr val="660066"/>
                </a:solidFill>
                <a:latin typeface="arial" panose="020B0604020202020204" pitchFamily="34" charset="0"/>
                <a:hlinkClick r:id="rId3" tooltip="The international journal of biochemistry &amp; cell biology."/>
              </a:rPr>
              <a:t>Int</a:t>
            </a:r>
            <a:r>
              <a:rPr lang="en-US" altLang="ko-KR" sz="1200" u="sng" dirty="0">
                <a:solidFill>
                  <a:srgbClr val="660066"/>
                </a:solidFill>
                <a:latin typeface="arial" panose="020B0604020202020204" pitchFamily="34" charset="0"/>
                <a:hlinkClick r:id="rId3" tooltip="The international journal of biochemistry &amp; cell biology."/>
              </a:rPr>
              <a:t> J </a:t>
            </a:r>
            <a:r>
              <a:rPr lang="en-US" altLang="ko-KR" sz="1200" u="sng" dirty="0" err="1">
                <a:solidFill>
                  <a:srgbClr val="660066"/>
                </a:solidFill>
                <a:latin typeface="arial" panose="020B0604020202020204" pitchFamily="34" charset="0"/>
                <a:hlinkClick r:id="rId3" tooltip="The international journal of biochemistry &amp; cell biology."/>
              </a:rPr>
              <a:t>Biochem</a:t>
            </a:r>
            <a:r>
              <a:rPr lang="en-US" altLang="ko-KR" sz="1200" u="sng" dirty="0">
                <a:solidFill>
                  <a:srgbClr val="660066"/>
                </a:solidFill>
                <a:latin typeface="arial" panose="020B0604020202020204" pitchFamily="34" charset="0"/>
                <a:hlinkClick r:id="rId3" tooltip="The international journal of biochemistry &amp; cell biology."/>
              </a:rPr>
              <a:t> Cell Biol.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</a:rPr>
              <a:t> 2014 Dec;57:167-76.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849890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Function of radiation induced autophagy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err="1" smtClean="0"/>
              <a:t>Cytoprotective</a:t>
            </a:r>
            <a:r>
              <a:rPr lang="en-US" altLang="ko-KR" sz="2000" dirty="0" smtClean="0"/>
              <a:t> function</a:t>
            </a:r>
          </a:p>
          <a:p>
            <a:pPr lvl="1"/>
            <a:r>
              <a:rPr lang="en-US" altLang="ko-KR" sz="1600" dirty="0" smtClean="0"/>
              <a:t>reflect </a:t>
            </a:r>
            <a:r>
              <a:rPr lang="en-US" altLang="ko-KR" sz="1600" dirty="0"/>
              <a:t>the </a:t>
            </a:r>
            <a:r>
              <a:rPr lang="en-US" altLang="ko-KR" sz="1600" u="sng" dirty="0"/>
              <a:t>capacity</a:t>
            </a:r>
            <a:r>
              <a:rPr lang="en-US" altLang="ko-KR" sz="1600" dirty="0"/>
              <a:t> of the cell </a:t>
            </a:r>
            <a:r>
              <a:rPr lang="en-US" altLang="ko-KR" sz="1600" u="sng" dirty="0"/>
              <a:t>to eliminate toxic species </a:t>
            </a:r>
            <a:r>
              <a:rPr lang="en-US" altLang="ko-KR" sz="1600" dirty="0"/>
              <a:t>such as free radicals and damaged and unwanted proteins or organelles to </a:t>
            </a:r>
            <a:r>
              <a:rPr lang="en-US" altLang="ko-KR" sz="1600" dirty="0" smtClean="0"/>
              <a:t>generate </a:t>
            </a:r>
            <a:r>
              <a:rPr lang="en-US" altLang="ko-KR" sz="1600" dirty="0"/>
              <a:t>energy and metabolic </a:t>
            </a:r>
            <a:r>
              <a:rPr lang="en-US" altLang="ko-KR" sz="1600" dirty="0" smtClean="0"/>
              <a:t>precursors.</a:t>
            </a:r>
          </a:p>
          <a:p>
            <a:r>
              <a:rPr lang="en-US" altLang="ko-KR" sz="2000" dirty="0" smtClean="0"/>
              <a:t>Cytotoxic function</a:t>
            </a:r>
          </a:p>
          <a:p>
            <a:pPr lvl="1"/>
            <a:r>
              <a:rPr lang="en-US" altLang="ko-KR" sz="1600" u="sng" dirty="0"/>
              <a:t>some studies </a:t>
            </a:r>
            <a:r>
              <a:rPr lang="en-US" altLang="ko-KR" sz="1600" dirty="0"/>
              <a:t>reported that autophagy enhanced the </a:t>
            </a:r>
            <a:r>
              <a:rPr lang="en-US" altLang="ko-KR" sz="1600" u="sng" dirty="0"/>
              <a:t>anticancer effects of radiotherapy</a:t>
            </a:r>
            <a:r>
              <a:rPr lang="en-US" altLang="ko-KR" sz="1600" dirty="0"/>
              <a:t> on patients with oral squamous cell carcinoma and </a:t>
            </a:r>
            <a:r>
              <a:rPr lang="en-US" altLang="ko-KR" sz="1600" dirty="0" err="1"/>
              <a:t>glioblastoma</a:t>
            </a:r>
            <a:r>
              <a:rPr lang="en-US" altLang="ko-KR" sz="1600" dirty="0"/>
              <a:t> cells.</a:t>
            </a:r>
            <a:endParaRPr lang="ko-KR" altLang="en-US" sz="1600" dirty="0"/>
          </a:p>
          <a:p>
            <a:endParaRPr lang="ko-KR" altLang="en-US" sz="2000" dirty="0"/>
          </a:p>
        </p:txBody>
      </p:sp>
      <p:pic>
        <p:nvPicPr>
          <p:cNvPr id="4" name="내용 개체 틀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99070" y="4367375"/>
            <a:ext cx="4267200" cy="202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572000" y="658100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ko-KR" sz="1200" u="sng" dirty="0" err="1" smtClean="0">
                <a:solidFill>
                  <a:srgbClr val="660066"/>
                </a:solidFill>
                <a:latin typeface="arial" panose="020B0604020202020204" pitchFamily="34" charset="0"/>
                <a:hlinkClick r:id="rId3" tooltip="International journal of oncology."/>
              </a:rPr>
              <a:t>Int</a:t>
            </a:r>
            <a:r>
              <a:rPr lang="en-US" altLang="ko-KR" sz="1200" u="sng" dirty="0" smtClean="0">
                <a:solidFill>
                  <a:srgbClr val="660066"/>
                </a:solidFill>
                <a:latin typeface="arial" panose="020B0604020202020204" pitchFamily="34" charset="0"/>
                <a:hlinkClick r:id="rId3" tooltip="International journal of oncology."/>
              </a:rPr>
              <a:t> </a:t>
            </a:r>
            <a:r>
              <a:rPr lang="en-US" altLang="ko-KR" sz="1200" u="sng" dirty="0">
                <a:solidFill>
                  <a:srgbClr val="660066"/>
                </a:solidFill>
                <a:latin typeface="arial" panose="020B0604020202020204" pitchFamily="34" charset="0"/>
                <a:hlinkClick r:id="rId3" tooltip="International journal of oncology."/>
              </a:rPr>
              <a:t>J </a:t>
            </a:r>
            <a:r>
              <a:rPr lang="en-US" altLang="ko-KR" sz="1200" u="sng" dirty="0" err="1">
                <a:solidFill>
                  <a:srgbClr val="660066"/>
                </a:solidFill>
                <a:latin typeface="arial" panose="020B0604020202020204" pitchFamily="34" charset="0"/>
                <a:hlinkClick r:id="rId3" tooltip="International journal of oncology."/>
              </a:rPr>
              <a:t>Oncol</a:t>
            </a:r>
            <a:r>
              <a:rPr lang="en-US" altLang="ko-KR" sz="1200" u="sng" dirty="0">
                <a:solidFill>
                  <a:srgbClr val="660066"/>
                </a:solidFill>
                <a:latin typeface="arial" panose="020B0604020202020204" pitchFamily="34" charset="0"/>
                <a:hlinkClick r:id="rId3" tooltip="International journal of oncology."/>
              </a:rPr>
              <a:t>.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</a:rPr>
              <a:t> 2016 Dec;49(6):2217-2226.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21729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Autophagy &amp; Radiation in Lung Cancer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Autophagy in lung cancer</a:t>
            </a:r>
          </a:p>
          <a:p>
            <a:pPr lvl="1"/>
            <a:r>
              <a:rPr lang="en-US" altLang="ko-KR" sz="2400" u="sng" dirty="0" err="1" smtClean="0"/>
              <a:t>Overactivation</a:t>
            </a:r>
            <a:r>
              <a:rPr lang="en-US" altLang="ko-KR" sz="2400" u="sng" dirty="0" smtClean="0"/>
              <a:t> </a:t>
            </a:r>
            <a:r>
              <a:rPr lang="en-US" altLang="ko-KR" sz="2400" u="sng" dirty="0"/>
              <a:t>of autophagy </a:t>
            </a:r>
            <a:r>
              <a:rPr lang="en-US" altLang="ko-KR" sz="2400" dirty="0" smtClean="0"/>
              <a:t>has </a:t>
            </a:r>
            <a:r>
              <a:rPr lang="en-US" altLang="ko-KR" sz="2400" dirty="0"/>
              <a:t>been associated with </a:t>
            </a:r>
            <a:r>
              <a:rPr lang="en-US" altLang="ko-KR" sz="2400" u="sng" dirty="0"/>
              <a:t>poor post-operative overall </a:t>
            </a:r>
            <a:r>
              <a:rPr lang="en-US" altLang="ko-KR" sz="2400" u="sng" dirty="0" smtClean="0"/>
              <a:t>survival </a:t>
            </a:r>
            <a:r>
              <a:rPr lang="en-US" altLang="ko-KR" sz="2400" dirty="0" smtClean="0"/>
              <a:t>in lung cancer.</a:t>
            </a:r>
          </a:p>
          <a:p>
            <a:pPr lvl="1"/>
            <a:r>
              <a:rPr lang="en-US" altLang="ko-KR" sz="2400" dirty="0" err="1"/>
              <a:t>Overactivation</a:t>
            </a:r>
            <a:r>
              <a:rPr lang="en-US" altLang="ko-KR" sz="2400" dirty="0"/>
              <a:t> of autophagy is associated with </a:t>
            </a:r>
            <a:r>
              <a:rPr lang="en-US" altLang="ko-KR" sz="2400" u="sng" dirty="0" smtClean="0"/>
              <a:t>migratory </a:t>
            </a:r>
            <a:r>
              <a:rPr lang="en-US" altLang="ko-KR" sz="2400" u="sng" dirty="0"/>
              <a:t>phenotype and poor prognosis </a:t>
            </a:r>
            <a:r>
              <a:rPr lang="en-US" altLang="ko-KR" sz="2400" dirty="0"/>
              <a:t>in non-small cell lung cancer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800" u="sng" dirty="0"/>
              <a:t>Conflicting and limiting evidence </a:t>
            </a:r>
            <a:r>
              <a:rPr lang="en-US" altLang="ko-KR" sz="2800" dirty="0"/>
              <a:t>exists on whether </a:t>
            </a:r>
            <a:r>
              <a:rPr lang="en-US" altLang="ko-KR" sz="2800" u="sng" dirty="0"/>
              <a:t>radiation </a:t>
            </a:r>
            <a:r>
              <a:rPr lang="en-US" altLang="ko-KR" sz="2800" u="sng" dirty="0">
                <a:solidFill>
                  <a:srgbClr val="FF0000"/>
                </a:solidFill>
              </a:rPr>
              <a:t>suppresses</a:t>
            </a:r>
            <a:r>
              <a:rPr lang="en-US" altLang="ko-KR" sz="2800" u="sng" dirty="0"/>
              <a:t> or </a:t>
            </a:r>
            <a:r>
              <a:rPr lang="en-US" altLang="ko-KR" sz="2800" u="sng" dirty="0">
                <a:solidFill>
                  <a:srgbClr val="00B0F0"/>
                </a:solidFill>
              </a:rPr>
              <a:t>activates</a:t>
            </a:r>
            <a:r>
              <a:rPr lang="en-US" altLang="ko-KR" sz="2800" u="sng" dirty="0"/>
              <a:t> </a:t>
            </a:r>
            <a:r>
              <a:rPr lang="en-US" altLang="ko-KR" sz="2800" u="sng" dirty="0" err="1"/>
              <a:t>autophagic</a:t>
            </a:r>
            <a:r>
              <a:rPr lang="en-US" altLang="ko-KR" sz="2800" u="sng" dirty="0"/>
              <a:t> flux</a:t>
            </a:r>
            <a:r>
              <a:rPr lang="en-US" altLang="ko-KR" sz="2800" dirty="0"/>
              <a:t> in </a:t>
            </a:r>
            <a:r>
              <a:rPr lang="en-US" altLang="ko-KR" sz="2800" dirty="0" smtClean="0"/>
              <a:t>lung cancer </a:t>
            </a:r>
            <a:r>
              <a:rPr lang="en-US" altLang="ko-KR" sz="2800" dirty="0"/>
              <a:t>cells.</a:t>
            </a:r>
            <a:endParaRPr lang="ko-KR" altLang="en-US" sz="2800" dirty="0"/>
          </a:p>
          <a:p>
            <a:endParaRPr lang="ko-KR" alt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225144" y="6133621"/>
            <a:ext cx="3879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i="1" dirty="0" smtClean="0"/>
              <a:t>Chest. 2011;</a:t>
            </a:r>
            <a:r>
              <a:rPr lang="en-US" altLang="ko-KR" b="1" dirty="0" smtClean="0"/>
              <a:t>140</a:t>
            </a:r>
            <a:r>
              <a:rPr lang="en-US" altLang="ko-KR" dirty="0"/>
              <a:t>: 127–134</a:t>
            </a:r>
            <a:r>
              <a:rPr lang="en-US" altLang="ko-KR" dirty="0" smtClean="0"/>
              <a:t>.</a:t>
            </a:r>
          </a:p>
          <a:p>
            <a:pPr algn="r"/>
            <a:r>
              <a:rPr lang="en-US" altLang="ko-KR" i="1" dirty="0"/>
              <a:t>Lung </a:t>
            </a:r>
            <a:r>
              <a:rPr lang="en-US" altLang="ko-KR" i="1" dirty="0" smtClean="0"/>
              <a:t>Cancer. 2015;</a:t>
            </a:r>
            <a:r>
              <a:rPr lang="en-US" altLang="ko-KR" dirty="0" smtClean="0"/>
              <a:t> </a:t>
            </a:r>
            <a:r>
              <a:rPr lang="en-US" altLang="ko-KR" b="1" dirty="0"/>
              <a:t>90</a:t>
            </a:r>
            <a:r>
              <a:rPr lang="en-US" altLang="ko-KR" dirty="0"/>
              <a:t>: 98–105.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7214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39047" y="3938275"/>
            <a:ext cx="4065373" cy="1619477"/>
          </a:xfrm>
        </p:spPr>
        <p:txBody>
          <a:bodyPr/>
          <a:lstStyle/>
          <a:p>
            <a:r>
              <a:rPr lang="en-US" altLang="ko-KR" sz="1800" dirty="0"/>
              <a:t>an </a:t>
            </a:r>
            <a:r>
              <a:rPr lang="en-US" altLang="ko-KR" sz="1800" u="sng" dirty="0"/>
              <a:t>acceleration of </a:t>
            </a:r>
            <a:r>
              <a:rPr lang="en-US" altLang="ko-KR" sz="1800" u="sng" dirty="0" err="1"/>
              <a:t>autophagic</a:t>
            </a:r>
            <a:r>
              <a:rPr lang="en-US" altLang="ko-KR" sz="1800" u="sng" dirty="0"/>
              <a:t> flux </a:t>
            </a:r>
            <a:r>
              <a:rPr lang="en-US" altLang="ko-KR" sz="1800" dirty="0"/>
              <a:t>following administration of five consecutive fractions of 2 </a:t>
            </a:r>
            <a:r>
              <a:rPr lang="en-US" altLang="ko-KR" sz="1800" dirty="0" err="1"/>
              <a:t>Gy</a:t>
            </a:r>
            <a:r>
              <a:rPr lang="en-US" altLang="ko-KR" sz="1800" dirty="0"/>
              <a:t> in </a:t>
            </a:r>
            <a:r>
              <a:rPr lang="en-US" altLang="ko-KR" sz="1800" u="sng" dirty="0"/>
              <a:t>A549 lung cancer </a:t>
            </a:r>
            <a:r>
              <a:rPr lang="en-US" altLang="ko-KR" sz="1800" u="sng" dirty="0" smtClean="0"/>
              <a:t>cells</a:t>
            </a:r>
            <a:r>
              <a:rPr lang="en-US" altLang="ko-KR" sz="1800" dirty="0" smtClean="0"/>
              <a:t>.</a:t>
            </a:r>
            <a:endParaRPr lang="ko-KR" altLang="en-US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03" y="720641"/>
            <a:ext cx="6949087" cy="272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00" y="3688621"/>
            <a:ext cx="29813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24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28766" y="4887865"/>
            <a:ext cx="2232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P62</a:t>
            </a:r>
            <a:r>
              <a:rPr lang="en-US" altLang="ko-KR" dirty="0" smtClean="0"/>
              <a:t>, </a:t>
            </a:r>
            <a:r>
              <a:rPr lang="en-US" altLang="ko-KR" dirty="0"/>
              <a:t>LAMP2a </a:t>
            </a:r>
            <a:r>
              <a:rPr lang="en-US" altLang="ko-KR" dirty="0" smtClean="0"/>
              <a:t>:red</a:t>
            </a:r>
          </a:p>
          <a:p>
            <a:r>
              <a:rPr lang="en-US" altLang="ko-KR" dirty="0"/>
              <a:t>LC3A </a:t>
            </a:r>
            <a:r>
              <a:rPr lang="en-US" altLang="ko-KR" dirty="0" smtClean="0"/>
              <a:t>: green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710" y="2181741"/>
            <a:ext cx="6124575" cy="2524125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413684" y="6488668"/>
            <a:ext cx="66932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i="1" dirty="0">
                <a:solidFill>
                  <a:srgbClr val="222222"/>
                </a:solidFill>
                <a:latin typeface="Source Sans Pro"/>
              </a:rPr>
              <a:t>British Journal of Cancer</a:t>
            </a:r>
            <a:r>
              <a:rPr lang="en-US" altLang="ko-KR" sz="1200" dirty="0">
                <a:solidFill>
                  <a:srgbClr val="222222"/>
                </a:solidFill>
                <a:latin typeface="Source Sans Pro"/>
              </a:rPr>
              <a:t> (2016) </a:t>
            </a:r>
            <a:r>
              <a:rPr lang="en-US" altLang="ko-KR" sz="1200" b="1" dirty="0">
                <a:solidFill>
                  <a:srgbClr val="222222"/>
                </a:solidFill>
                <a:latin typeface="Source Sans Pro"/>
              </a:rPr>
              <a:t>115</a:t>
            </a:r>
            <a:r>
              <a:rPr lang="en-US" altLang="ko-KR" sz="1200" dirty="0">
                <a:solidFill>
                  <a:srgbClr val="222222"/>
                </a:solidFill>
                <a:latin typeface="Source Sans Pro"/>
              </a:rPr>
              <a:t>, 312–321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304800" y="705747"/>
            <a:ext cx="8559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/>
              <a:t>significant </a:t>
            </a:r>
            <a:r>
              <a:rPr lang="en-US" altLang="ko-KR" sz="2400" u="sng" dirty="0"/>
              <a:t>induction of the </a:t>
            </a:r>
            <a:r>
              <a:rPr lang="en-US" altLang="ko-KR" sz="2400" u="sng" dirty="0" err="1"/>
              <a:t>autophagic</a:t>
            </a:r>
            <a:r>
              <a:rPr lang="en-US" altLang="ko-KR" sz="2400" u="sng" dirty="0"/>
              <a:t> </a:t>
            </a:r>
            <a:r>
              <a:rPr lang="en-US" altLang="ko-KR" sz="2400" u="sng" dirty="0" smtClean="0"/>
              <a:t>flux after </a:t>
            </a:r>
            <a:r>
              <a:rPr lang="en-US" altLang="ko-KR" sz="2400" u="sng" dirty="0"/>
              <a:t>4 </a:t>
            </a:r>
            <a:r>
              <a:rPr lang="en-US" altLang="ko-KR" sz="2400" u="sng" dirty="0" err="1"/>
              <a:t>Gy</a:t>
            </a:r>
            <a:r>
              <a:rPr lang="en-US" altLang="ko-KR" sz="2400" u="sng" dirty="0"/>
              <a:t> </a:t>
            </a:r>
            <a:r>
              <a:rPr lang="en-US" altLang="ko-KR" sz="2400" dirty="0"/>
              <a:t>of </a:t>
            </a:r>
            <a:r>
              <a:rPr lang="en-US" altLang="ko-KR" sz="2400" dirty="0" smtClean="0"/>
              <a:t>radiation</a:t>
            </a:r>
          </a:p>
        </p:txBody>
      </p:sp>
    </p:spTree>
    <p:extLst>
      <p:ext uri="{BB962C8B-B14F-4D97-AF65-F5344CB8AC3E}">
        <p14:creationId xmlns:p14="http://schemas.microsoft.com/office/powerpoint/2010/main" val="1969520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487783"/>
            <a:ext cx="8229600" cy="2638380"/>
          </a:xfrm>
        </p:spPr>
        <p:txBody>
          <a:bodyPr/>
          <a:lstStyle/>
          <a:p>
            <a:r>
              <a:rPr lang="en-US" altLang="ko-KR" dirty="0"/>
              <a:t>mouse lung irradiation induces a significant suppression of </a:t>
            </a:r>
            <a:r>
              <a:rPr lang="en-US" altLang="ko-KR" dirty="0" err="1"/>
              <a:t>Beclin</a:t>
            </a:r>
            <a:r>
              <a:rPr lang="en-US" altLang="ko-KR" dirty="0"/>
              <a:t> 1 and LC3A gene </a:t>
            </a:r>
            <a:r>
              <a:rPr lang="en-US" altLang="ko-KR" dirty="0" smtClean="0"/>
              <a:t>expression.</a:t>
            </a: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17" y="550410"/>
            <a:ext cx="6988629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3" y="397737"/>
            <a:ext cx="1743075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6543675"/>
            <a:ext cx="47148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873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Autophagy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04335" y="1204865"/>
            <a:ext cx="8229600" cy="1702444"/>
          </a:xfrm>
        </p:spPr>
        <p:txBody>
          <a:bodyPr/>
          <a:lstStyle/>
          <a:p>
            <a:r>
              <a:rPr lang="en-US" altLang="ko-KR" sz="2000" dirty="0" smtClean="0"/>
              <a:t>Autophagy</a:t>
            </a:r>
          </a:p>
          <a:p>
            <a:pPr lvl="1"/>
            <a:r>
              <a:rPr lang="en-US" altLang="ko-KR" sz="1800" dirty="0"/>
              <a:t>derives from </a:t>
            </a:r>
            <a:r>
              <a:rPr lang="en-US" altLang="ko-KR" sz="1800" dirty="0" smtClean="0"/>
              <a:t>Greek, self </a:t>
            </a:r>
            <a:r>
              <a:rPr lang="en-US" altLang="ko-KR" sz="1800" dirty="0"/>
              <a:t>(auto) </a:t>
            </a:r>
            <a:r>
              <a:rPr lang="en-US" altLang="ko-KR" sz="1800" dirty="0" smtClean="0"/>
              <a:t>eating </a:t>
            </a:r>
            <a:r>
              <a:rPr lang="en-US" altLang="ko-KR" sz="1800" dirty="0"/>
              <a:t>(</a:t>
            </a:r>
            <a:r>
              <a:rPr lang="en-US" altLang="ko-KR" sz="1800" dirty="0" err="1"/>
              <a:t>phagy</a:t>
            </a:r>
            <a:r>
              <a:rPr lang="en-US" altLang="ko-KR" sz="1800" dirty="0" smtClean="0"/>
              <a:t>)</a:t>
            </a:r>
          </a:p>
          <a:p>
            <a:pPr lvl="1"/>
            <a:r>
              <a:rPr lang="en-US" altLang="ko-KR" sz="1800" dirty="0"/>
              <a:t>catabolic pathway </a:t>
            </a:r>
            <a:r>
              <a:rPr lang="en-US" altLang="ko-KR" sz="1800" dirty="0" smtClean="0"/>
              <a:t>to </a:t>
            </a:r>
            <a:r>
              <a:rPr lang="en-US" altLang="ko-KR" sz="1800" dirty="0"/>
              <a:t>promote </a:t>
            </a:r>
            <a:r>
              <a:rPr lang="en-US" altLang="ko-KR" sz="1800" dirty="0" err="1"/>
              <a:t>lysosomal</a:t>
            </a:r>
            <a:r>
              <a:rPr lang="en-US" altLang="ko-KR" sz="1800" dirty="0"/>
              <a:t> degradation of cytoplasmic components and </a:t>
            </a:r>
            <a:r>
              <a:rPr lang="en-US" altLang="ko-KR" sz="1800" dirty="0" smtClean="0"/>
              <a:t>organelles</a:t>
            </a:r>
          </a:p>
          <a:p>
            <a:pPr lvl="1"/>
            <a:endParaRPr lang="en-US" altLang="ko-KR" sz="1800" dirty="0" smtClean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954" y="3372068"/>
            <a:ext cx="2457191" cy="244669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880" y="5998342"/>
            <a:ext cx="7172325" cy="59055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0056" y="3372068"/>
            <a:ext cx="2429519" cy="24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31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152836"/>
            <a:ext cx="3344092" cy="4705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637" y="2969738"/>
            <a:ext cx="4931333" cy="3086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03" y="374878"/>
            <a:ext cx="6391275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412" y="6607270"/>
            <a:ext cx="551497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010603" y="5917474"/>
            <a:ext cx="1392963" cy="2481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244454" y="3793485"/>
            <a:ext cx="1392963" cy="2481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1010603" y="940526"/>
            <a:ext cx="3195637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5921626" y="936172"/>
            <a:ext cx="1132317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05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64292" y="2243481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In our experiments…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1217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3976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2000" dirty="0" smtClean="0"/>
              <a:t>Anti-apoptotic proteins after irradiation in NSCLC cells</a:t>
            </a:r>
            <a:endParaRPr lang="ko-KR" altLang="en-US" sz="2000" dirty="0"/>
          </a:p>
        </p:txBody>
      </p:sp>
      <p:pic>
        <p:nvPicPr>
          <p:cNvPr id="41" name="그림 4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064" y="958633"/>
            <a:ext cx="4359600" cy="2365200"/>
          </a:xfrm>
          <a:prstGeom prst="rect">
            <a:avLst/>
          </a:prstGeom>
          <a:noFill/>
        </p:spPr>
      </p:pic>
      <p:pic>
        <p:nvPicPr>
          <p:cNvPr id="42" name="그림 4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73" y="958633"/>
            <a:ext cx="4359600" cy="2365200"/>
          </a:xfrm>
          <a:prstGeom prst="rect">
            <a:avLst/>
          </a:prstGeom>
          <a:noFill/>
        </p:spPr>
      </p:pic>
      <p:pic>
        <p:nvPicPr>
          <p:cNvPr id="5" name="그림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88" y="4323846"/>
            <a:ext cx="3960000" cy="2520000"/>
          </a:xfrm>
          <a:prstGeom prst="rect">
            <a:avLst/>
          </a:prstGeom>
          <a:noFill/>
        </p:spPr>
      </p:pic>
      <p:pic>
        <p:nvPicPr>
          <p:cNvPr id="6" name="그림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323846"/>
            <a:ext cx="3960000" cy="2520000"/>
          </a:xfrm>
          <a:prstGeom prst="rect">
            <a:avLst/>
          </a:prstGeom>
          <a:noFill/>
        </p:spPr>
      </p:pic>
      <p:sp>
        <p:nvSpPr>
          <p:cNvPr id="7" name="제목 1"/>
          <p:cNvSpPr txBox="1">
            <a:spLocks/>
          </p:cNvSpPr>
          <p:nvPr/>
        </p:nvSpPr>
        <p:spPr bwMode="auto">
          <a:xfrm>
            <a:off x="298264" y="341509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2000" dirty="0" smtClean="0"/>
              <a:t>mRNA expression of anti-apoptotic molecules after irradiation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9703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50466" y="1344736"/>
            <a:ext cx="6129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0 </a:t>
            </a:r>
            <a:r>
              <a:rPr lang="en-US" altLang="ko-KR" sz="1600" dirty="0" err="1" smtClean="0"/>
              <a:t>Gy</a:t>
            </a:r>
            <a:endParaRPr lang="ko-KR" altLang="en-US" sz="1600" dirty="0"/>
          </a:p>
        </p:txBody>
      </p:sp>
      <p:sp>
        <p:nvSpPr>
          <p:cNvPr id="12" name="직사각형 11"/>
          <p:cNvSpPr/>
          <p:nvPr/>
        </p:nvSpPr>
        <p:spPr>
          <a:xfrm>
            <a:off x="3257249" y="1321170"/>
            <a:ext cx="6129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dirty="0" smtClean="0">
                <a:solidFill>
                  <a:prstClr val="black"/>
                </a:solidFill>
              </a:rPr>
              <a:t>4 </a:t>
            </a:r>
            <a:r>
              <a:rPr lang="en-US" altLang="ko-KR" sz="1600" dirty="0" err="1">
                <a:solidFill>
                  <a:prstClr val="black"/>
                </a:solidFill>
              </a:rPr>
              <a:t>Gy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27958" y="3429879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X400</a:t>
            </a:r>
            <a:endParaRPr lang="ko-KR" alt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8638898" y="5606082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X800</a:t>
            </a:r>
            <a:endParaRPr lang="ko-KR" altLang="en-US" sz="1200" dirty="0"/>
          </a:p>
        </p:txBody>
      </p:sp>
      <p:pic>
        <p:nvPicPr>
          <p:cNvPr id="10" name="Picture 6" descr="\\172.31.12.85\e\O_Set_폐암 치료법 개발\Ex69_02Nov2017_IF_radiation_autophage_A549_H460\07Nov2017_Autophage_irradiation_confocal\A549_P62_4Gy_800X_c1+2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001" y="3861651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5179899" y="6427432"/>
            <a:ext cx="3980577" cy="3976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confocal microscope(</a:t>
            </a:r>
            <a:r>
              <a:rPr lang="en-US" altLang="ko-KR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Zeizz</a:t>
            </a: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; LSM780)</a:t>
            </a:r>
          </a:p>
        </p:txBody>
      </p:sp>
      <p:pic>
        <p:nvPicPr>
          <p:cNvPr id="13" name="Picture 2" descr="\\172.31.12.85\e\O_Set_폐암 치료법 개발\Ex69_02Nov2017_IF_radiation_autophage_A549_H460\07Nov2017_Autophage_irradiation_confocal\A549_P62_0Gy_400X_c1+2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18" y="1681342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\\172.31.12.85\e\O_Set_폐암 치료법 개발\Ex69_02Nov2017_IF_radiation_autophage_A549_H460\07Nov2017_Autophage_irradiation_confocal\A549_P62_0Gy_800X_c1+2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90" y="3870948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\\172.31.12.85\e\O_Set_폐암 치료법 개발\Ex69_02Nov2017_IF_radiation_autophage_A549_H460\07Nov2017_Autophage_irradiation_confocal\A549_P62_4Gy_400X_c1+2.t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800" y="1681342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\\172.31.12.85\e\O_Set_폐암 치료법 개발\Ex69_02Nov2017_IF_radiation_autophage_A549_H460\07Nov2017_Autophage_irradiation_confocal\H460_P62_0Gy_400X_c1+2.t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491" y="1683895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\\172.31.12.85\e\O_Set_폐암 치료법 개발\Ex69_02Nov2017_IF_radiation_autophage_A549_H460\07Nov2017_Autophage_irradiation_confocal\H460_P62_0Gy_800X_c1+2.t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354" y="3851271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\\172.31.12.85\e\O_Set_폐암 치료법 개발\Ex69_02Nov2017_IF_radiation_autophage_A549_H460\07Nov2017_Autophage_irradiation_confocal\H460_P62_4Gy_400X_c1+2.ti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939" y="1681342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\\172.31.12.85\e\O_Set_폐암 치료법 개발\Ex69_02Nov2017_IF_radiation_autophage_A549_H460\07Nov2017_Autophage_irradiation_confocal\H460_P62_4Gy_800X_c1+2.ti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722" y="3851271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90158" y="6060554"/>
            <a:ext cx="76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A549</a:t>
            </a:r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349722" y="6060554"/>
            <a:ext cx="76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H460</a:t>
            </a:r>
            <a:endParaRPr lang="ko-KR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398218" y="1348625"/>
            <a:ext cx="6129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0 </a:t>
            </a:r>
            <a:r>
              <a:rPr lang="en-US" altLang="ko-KR" sz="1600" dirty="0" err="1" smtClean="0"/>
              <a:t>Gy</a:t>
            </a:r>
            <a:endParaRPr lang="ko-KR" altLang="en-US" sz="1600" dirty="0"/>
          </a:p>
        </p:txBody>
      </p:sp>
      <p:sp>
        <p:nvSpPr>
          <p:cNvPr id="25" name="직사각형 24"/>
          <p:cNvSpPr/>
          <p:nvPr/>
        </p:nvSpPr>
        <p:spPr>
          <a:xfrm>
            <a:off x="7405001" y="1325059"/>
            <a:ext cx="6129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dirty="0" smtClean="0">
                <a:solidFill>
                  <a:prstClr val="black"/>
                </a:solidFill>
              </a:rPr>
              <a:t>4 </a:t>
            </a:r>
            <a:r>
              <a:rPr lang="en-US" altLang="ko-KR" sz="1600" dirty="0" err="1">
                <a:solidFill>
                  <a:prstClr val="black"/>
                </a:solidFill>
              </a:rPr>
              <a:t>Gy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406346" y="310437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2000" dirty="0" smtClean="0"/>
              <a:t>Induction of autophagy after </a:t>
            </a:r>
            <a:r>
              <a:rPr lang="en-US" altLang="ko-KR" sz="2000" dirty="0" smtClean="0"/>
              <a:t>irradiation in NSCLC </a:t>
            </a:r>
            <a:r>
              <a:rPr lang="en-US" altLang="ko-KR" sz="2000" dirty="0" smtClean="0"/>
              <a:t>cells</a:t>
            </a:r>
            <a:r>
              <a:rPr lang="en-US" altLang="ko-KR" sz="2000" dirty="0"/>
              <a:t/>
            </a:r>
            <a:br>
              <a:rPr lang="en-US" altLang="ko-KR" sz="2000" dirty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1600" dirty="0"/>
              <a:t>P62 </a:t>
            </a:r>
            <a:r>
              <a:rPr lang="en-US" altLang="ko-KR" sz="1600" dirty="0" err="1"/>
              <a:t>Ab</a:t>
            </a:r>
            <a:r>
              <a:rPr lang="en-US" altLang="ko-KR" sz="1600" dirty="0"/>
              <a:t> (AF555; red color</a:t>
            </a:r>
            <a:r>
              <a:rPr lang="en-US" altLang="ko-KR" sz="1600" dirty="0" smtClean="0"/>
              <a:t>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194516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8173" y="1578412"/>
            <a:ext cx="6129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0 </a:t>
            </a:r>
            <a:r>
              <a:rPr lang="en-US" altLang="ko-KR" sz="1600" dirty="0" err="1" smtClean="0"/>
              <a:t>Gy</a:t>
            </a:r>
            <a:endParaRPr lang="ko-KR" altLang="en-US" sz="1600" dirty="0"/>
          </a:p>
        </p:txBody>
      </p:sp>
      <p:sp>
        <p:nvSpPr>
          <p:cNvPr id="12" name="직사각형 11"/>
          <p:cNvSpPr/>
          <p:nvPr/>
        </p:nvSpPr>
        <p:spPr>
          <a:xfrm>
            <a:off x="3044000" y="1578539"/>
            <a:ext cx="6129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dirty="0" smtClean="0">
                <a:solidFill>
                  <a:prstClr val="black"/>
                </a:solidFill>
              </a:rPr>
              <a:t>4 </a:t>
            </a:r>
            <a:r>
              <a:rPr lang="en-US" altLang="ko-KR" sz="1600" dirty="0" err="1">
                <a:solidFill>
                  <a:prstClr val="black"/>
                </a:solidFill>
              </a:rPr>
              <a:t>Gy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83696" y="3629730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X400</a:t>
            </a:r>
            <a:endParaRPr lang="ko-KR" alt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8611482" y="5629876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X800</a:t>
            </a:r>
            <a:endParaRPr lang="ko-KR" altLang="en-US" sz="1200" dirty="0"/>
          </a:p>
        </p:txBody>
      </p:sp>
      <p:sp>
        <p:nvSpPr>
          <p:cNvPr id="14" name="직사각형 13"/>
          <p:cNvSpPr/>
          <p:nvPr/>
        </p:nvSpPr>
        <p:spPr>
          <a:xfrm>
            <a:off x="5241990" y="6460327"/>
            <a:ext cx="3980577" cy="3976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confocal microscope(</a:t>
            </a:r>
            <a:r>
              <a:rPr lang="en-US" altLang="ko-KR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Zeizz</a:t>
            </a: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; LSM780)</a:t>
            </a:r>
          </a:p>
        </p:txBody>
      </p:sp>
      <p:pic>
        <p:nvPicPr>
          <p:cNvPr id="3074" name="Picture 2" descr="\\172.31.12.85\e\O_Set_폐암 치료법 개발\Ex69_02Nov2017_IF_radiation_autophage_A549_H460\07Nov2017_Autophage_irradiation_confocal\A549_LC3AB_0Gy_400X_c1+2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44" y="1926729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\\172.31.12.85\e\O_Set_폐암 치료법 개발\Ex69_02Nov2017_IF_radiation_autophage_A549_H460\07Nov2017_Autophage_irradiation_confocal\A549_LC3AB_0Gy_800X_c1+2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44" y="3928342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\\172.31.12.85\e\O_Set_폐암 치료법 개발\Ex69_02Nov2017_IF_radiation_autophage_A549_H460\07Nov2017_Autophage_irradiation_confocal\A549_LC3AB_4Gy_800X_c1+2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75" y="3928342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\\172.31.12.85\e\O_Set_폐암 치료법 개발\Ex69_02Nov2017_IF_radiation_autophage_A549_H460\07Nov2017_Autophage_irradiation_confocal\A549_LC3AB_4Gy_400X_c1+2.t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592" y="1926729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\\172.31.12.85\e\O_Set_폐암 치료법 개발\Ex69_02Nov2017_IF_radiation_autophage_A549_H460\07Nov2017_Autophage_irradiation_confocal\H460_LC3AB_4Gy_400X_c1+2.t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046" y="1926729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\\172.31.12.85\e\O_Set_폐암 치료법 개발\Ex69_02Nov2017_IF_radiation_autophage_A549_H460\07Nov2017_Autophage_irradiation_confocal\H460_LC3AB_4Gy_800X_c1+2.t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263" y="3926875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\\172.31.12.85\e\O_Set_폐암 치료법 개발\Ex69_02Nov2017_IF_radiation_autophage_A549_H460\07Nov2017_Autophage_irradiation_confocal\H460_LC3AB_0Gy_400X_c1+2.ti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396" y="1926729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\\172.31.12.85\e\O_Set_폐암 치료법 개발\Ex69_02Nov2017_IF_radiation_autophage_A549_H460\07Nov2017_Autophage_irradiation_confocal\H460_LC3AB_0Gy_800X_c1+2.ti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396" y="3926875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979184" y="6068768"/>
            <a:ext cx="76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A549</a:t>
            </a:r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229366" y="6068768"/>
            <a:ext cx="76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H460</a:t>
            </a:r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241424" y="1586306"/>
            <a:ext cx="6129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0 </a:t>
            </a:r>
            <a:r>
              <a:rPr lang="en-US" altLang="ko-KR" sz="1600" dirty="0" err="1" smtClean="0"/>
              <a:t>Gy</a:t>
            </a:r>
            <a:endParaRPr lang="ko-KR" altLang="en-US" sz="1600" dirty="0"/>
          </a:p>
        </p:txBody>
      </p:sp>
      <p:sp>
        <p:nvSpPr>
          <p:cNvPr id="24" name="직사각형 23"/>
          <p:cNvSpPr/>
          <p:nvPr/>
        </p:nvSpPr>
        <p:spPr>
          <a:xfrm>
            <a:off x="7257251" y="1586433"/>
            <a:ext cx="6129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dirty="0" smtClean="0">
                <a:solidFill>
                  <a:prstClr val="black"/>
                </a:solidFill>
              </a:rPr>
              <a:t>4 </a:t>
            </a:r>
            <a:r>
              <a:rPr lang="en-US" altLang="ko-KR" sz="1600" dirty="0" err="1">
                <a:solidFill>
                  <a:prstClr val="black"/>
                </a:solidFill>
              </a:rPr>
              <a:t>Gy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25" name="제목 1"/>
          <p:cNvSpPr>
            <a:spLocks noGrp="1"/>
          </p:cNvSpPr>
          <p:nvPr>
            <p:ph type="title"/>
          </p:nvPr>
        </p:nvSpPr>
        <p:spPr>
          <a:xfrm>
            <a:off x="406346" y="343389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2000" dirty="0" smtClean="0"/>
              <a:t>Induction of autophagy after </a:t>
            </a:r>
            <a:r>
              <a:rPr lang="en-US" altLang="ko-KR" sz="2000" dirty="0" smtClean="0"/>
              <a:t>irradiation in NSCLC </a:t>
            </a:r>
            <a:r>
              <a:rPr lang="en-US" altLang="ko-KR" sz="2000" dirty="0" smtClean="0"/>
              <a:t>cells</a:t>
            </a:r>
            <a:r>
              <a:rPr lang="en-US" altLang="ko-KR" sz="2000" dirty="0"/>
              <a:t/>
            </a:r>
            <a:br>
              <a:rPr lang="en-US" altLang="ko-KR" sz="2000" dirty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1400" dirty="0" smtClean="0"/>
              <a:t>LC3A/B </a:t>
            </a:r>
            <a:r>
              <a:rPr lang="en-US" altLang="ko-KR" sz="1400" dirty="0" err="1"/>
              <a:t>Ab</a:t>
            </a:r>
            <a:r>
              <a:rPr lang="en-US" altLang="ko-KR" sz="1400" dirty="0"/>
              <a:t> (AF488; green color</a:t>
            </a:r>
            <a:r>
              <a:rPr lang="en-US" altLang="ko-KR" sz="1400" dirty="0" smtClean="0"/>
              <a:t>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5331576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직선 화살표 연결선 47"/>
          <p:cNvCxnSpPr/>
          <p:nvPr/>
        </p:nvCxnSpPr>
        <p:spPr>
          <a:xfrm>
            <a:off x="1628688" y="3999287"/>
            <a:ext cx="204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5" name="직사각형 5"/>
          <p:cNvSpPr>
            <a:spLocks noChangeArrowheads="1"/>
          </p:cNvSpPr>
          <p:nvPr/>
        </p:nvSpPr>
        <p:spPr bwMode="auto">
          <a:xfrm>
            <a:off x="1150901" y="3065212"/>
            <a:ext cx="54213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200" dirty="0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78kD</a:t>
            </a:r>
            <a:endParaRPr lang="ko-KR" altLang="en-US" sz="1200" dirty="0">
              <a:solidFill>
                <a:prstClr val="black"/>
              </a:solidFill>
            </a:endParaRPr>
          </a:p>
        </p:txBody>
      </p:sp>
      <p:sp>
        <p:nvSpPr>
          <p:cNvPr id="5136" name="직사각형 6"/>
          <p:cNvSpPr>
            <a:spLocks noChangeArrowheads="1"/>
          </p:cNvSpPr>
          <p:nvPr/>
        </p:nvSpPr>
        <p:spPr bwMode="auto">
          <a:xfrm>
            <a:off x="1138535" y="3867928"/>
            <a:ext cx="54213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200" dirty="0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16kD</a:t>
            </a:r>
            <a:endParaRPr lang="ko-KR" altLang="en-US" sz="1200" dirty="0">
              <a:solidFill>
                <a:prstClr val="black"/>
              </a:solidFill>
            </a:endParaRPr>
          </a:p>
        </p:txBody>
      </p:sp>
      <p:cxnSp>
        <p:nvCxnSpPr>
          <p:cNvPr id="44" name="직선 화살표 연결선 43"/>
          <p:cNvCxnSpPr/>
          <p:nvPr/>
        </p:nvCxnSpPr>
        <p:spPr>
          <a:xfrm>
            <a:off x="1625739" y="3198336"/>
            <a:ext cx="204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1" name="TextBox 33"/>
          <p:cNvSpPr txBox="1">
            <a:spLocks noChangeArrowheads="1"/>
          </p:cNvSpPr>
          <p:nvPr/>
        </p:nvSpPr>
        <p:spPr bwMode="auto">
          <a:xfrm>
            <a:off x="1951088" y="2471859"/>
            <a:ext cx="24048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400" b="1" dirty="0" smtClean="0">
                <a:solidFill>
                  <a:srgbClr val="0070C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0        1        2        4        6 </a:t>
            </a:r>
            <a:endParaRPr lang="ko-KR" altLang="en-US" sz="1400" b="1" dirty="0">
              <a:solidFill>
                <a:srgbClr val="0070C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57" name="직선 연결선 56"/>
          <p:cNvCxnSpPr/>
          <p:nvPr/>
        </p:nvCxnSpPr>
        <p:spPr bwMode="auto">
          <a:xfrm>
            <a:off x="1925960" y="2448506"/>
            <a:ext cx="2480800" cy="1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5" name="TextBox 76"/>
          <p:cNvSpPr txBox="1">
            <a:spLocks noChangeArrowheads="1"/>
          </p:cNvSpPr>
          <p:nvPr/>
        </p:nvSpPr>
        <p:spPr bwMode="auto">
          <a:xfrm>
            <a:off x="2742876" y="2125498"/>
            <a:ext cx="603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400" b="1" dirty="0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A549</a:t>
            </a:r>
            <a:endParaRPr lang="ko-KR" altLang="en-US" sz="1400" b="1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53" name="직사각형 6"/>
          <p:cNvSpPr>
            <a:spLocks noChangeArrowheads="1"/>
          </p:cNvSpPr>
          <p:nvPr/>
        </p:nvSpPr>
        <p:spPr bwMode="auto">
          <a:xfrm>
            <a:off x="1148497" y="4346206"/>
            <a:ext cx="54213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200" dirty="0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45kD</a:t>
            </a:r>
            <a:endParaRPr lang="ko-KR" altLang="en-US" sz="1200" dirty="0">
              <a:solidFill>
                <a:prstClr val="black"/>
              </a:solidFill>
            </a:endParaRPr>
          </a:p>
        </p:txBody>
      </p:sp>
      <p:cxnSp>
        <p:nvCxnSpPr>
          <p:cNvPr id="39" name="직선 화살표 연결선 38"/>
          <p:cNvCxnSpPr/>
          <p:nvPr/>
        </p:nvCxnSpPr>
        <p:spPr>
          <a:xfrm>
            <a:off x="1616457" y="4474741"/>
            <a:ext cx="204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42"/>
          <p:cNvSpPr txBox="1">
            <a:spLocks noChangeArrowheads="1"/>
          </p:cNvSpPr>
          <p:nvPr/>
        </p:nvSpPr>
        <p:spPr bwMode="auto">
          <a:xfrm>
            <a:off x="7354887" y="4346207"/>
            <a:ext cx="6639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200" dirty="0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β-Actin</a:t>
            </a:r>
            <a:endParaRPr lang="ko-KR" altLang="en-US" sz="1200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64" name="TextBox 44"/>
          <p:cNvSpPr txBox="1">
            <a:spLocks noChangeArrowheads="1"/>
          </p:cNvSpPr>
          <p:nvPr/>
        </p:nvSpPr>
        <p:spPr bwMode="auto">
          <a:xfrm>
            <a:off x="7419329" y="3415219"/>
            <a:ext cx="4395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200" dirty="0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p62</a:t>
            </a:r>
            <a:endParaRPr lang="ko-KR" altLang="en-US" sz="1200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66" name="TextBox 69"/>
          <p:cNvSpPr txBox="1">
            <a:spLocks noChangeArrowheads="1"/>
          </p:cNvSpPr>
          <p:nvPr/>
        </p:nvSpPr>
        <p:spPr bwMode="auto">
          <a:xfrm>
            <a:off x="7360232" y="3932005"/>
            <a:ext cx="71365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200" dirty="0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LC3A/B</a:t>
            </a:r>
            <a:endParaRPr lang="ko-KR" altLang="en-US" sz="1200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74" name="TextBox 33"/>
          <p:cNvSpPr txBox="1">
            <a:spLocks noChangeArrowheads="1"/>
          </p:cNvSpPr>
          <p:nvPr/>
        </p:nvSpPr>
        <p:spPr bwMode="auto">
          <a:xfrm>
            <a:off x="4613716" y="2460519"/>
            <a:ext cx="291061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400" b="1" dirty="0" smtClean="0">
                <a:solidFill>
                  <a:srgbClr val="0070C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0        1        2        4        6    (</a:t>
            </a:r>
            <a:r>
              <a:rPr lang="en-US" altLang="ko-KR" sz="1400" b="1" dirty="0" err="1" smtClean="0">
                <a:solidFill>
                  <a:srgbClr val="0070C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Gy</a:t>
            </a:r>
            <a:r>
              <a:rPr lang="en-US" altLang="ko-KR" sz="1400" b="1" dirty="0" smtClean="0">
                <a:solidFill>
                  <a:srgbClr val="0070C0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)  </a:t>
            </a:r>
            <a:endParaRPr lang="ko-KR" altLang="en-US" sz="1400" b="1" dirty="0">
              <a:solidFill>
                <a:srgbClr val="0070C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75" name="직선 연결선 74"/>
          <p:cNvCxnSpPr/>
          <p:nvPr/>
        </p:nvCxnSpPr>
        <p:spPr bwMode="auto">
          <a:xfrm>
            <a:off x="4613717" y="2448506"/>
            <a:ext cx="24981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6"/>
          <p:cNvSpPr txBox="1">
            <a:spLocks noChangeArrowheads="1"/>
          </p:cNvSpPr>
          <p:nvPr/>
        </p:nvSpPr>
        <p:spPr bwMode="auto">
          <a:xfrm>
            <a:off x="5409296" y="2140729"/>
            <a:ext cx="612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400" b="1" dirty="0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H460</a:t>
            </a:r>
            <a:endParaRPr lang="ko-KR" altLang="en-US" sz="1400" b="1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80" name="TextBox 67"/>
          <p:cNvSpPr txBox="1">
            <a:spLocks noChangeArrowheads="1"/>
          </p:cNvSpPr>
          <p:nvPr/>
        </p:nvSpPr>
        <p:spPr bwMode="auto">
          <a:xfrm>
            <a:off x="7310610" y="3036364"/>
            <a:ext cx="63030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200" dirty="0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ATG7</a:t>
            </a:r>
            <a:r>
              <a:rPr lang="ko-KR" altLang="en-US" sz="1200" dirty="0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endParaRPr lang="ko-KR" altLang="en-US" sz="1200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88" name="직선 화살표 연결선 87"/>
          <p:cNvCxnSpPr/>
          <p:nvPr/>
        </p:nvCxnSpPr>
        <p:spPr>
          <a:xfrm>
            <a:off x="1653551" y="3554416"/>
            <a:ext cx="204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직사각형 6"/>
          <p:cNvSpPr>
            <a:spLocks noChangeArrowheads="1"/>
          </p:cNvSpPr>
          <p:nvPr/>
        </p:nvSpPr>
        <p:spPr bwMode="auto">
          <a:xfrm>
            <a:off x="1172880" y="3415220"/>
            <a:ext cx="54213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200" dirty="0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62kD</a:t>
            </a:r>
            <a:endParaRPr lang="ko-KR" altLang="en-US" sz="1200" dirty="0">
              <a:solidFill>
                <a:prstClr val="black"/>
              </a:solidFill>
            </a:endParaRPr>
          </a:p>
        </p:txBody>
      </p:sp>
      <p:pic>
        <p:nvPicPr>
          <p:cNvPr id="1026" name="Picture 2" descr="E:\O_Set_폐암 치료법 개발\Ex77_17Nov2017_WB_radiation(24hr)_dose_autophage_A549_H460\2017_11_20\IMG_0003.t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8" t="32099" r="67279" b="60744"/>
          <a:stretch/>
        </p:blipFill>
        <p:spPr bwMode="auto">
          <a:xfrm>
            <a:off x="1991096" y="4326050"/>
            <a:ext cx="2404622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E:\O_Set_폐암 치료법 개발\Ex77_17Nov2017_WB_radiation(24hr)_dose_autophage_A549_H460\2017_11_20\IMG_0001.t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746" t="9132" r="16131" b="87123"/>
          <a:stretch/>
        </p:blipFill>
        <p:spPr bwMode="auto">
          <a:xfrm flipH="1">
            <a:off x="1992732" y="3041712"/>
            <a:ext cx="2404622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E:\O_Set_폐암 치료법 개발\Ex77_17Nov2017_WB_radiation(24hr)_dose_autophage_A549_H460\2017_11_20\IMG_0001.ti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61" t="50096" r="64778" b="44651"/>
          <a:stretch/>
        </p:blipFill>
        <p:spPr bwMode="auto">
          <a:xfrm>
            <a:off x="4670943" y="3026751"/>
            <a:ext cx="2423509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E:\O_Set_폐암 치료법 개발\Ex77_17Nov2017_WB_radiation(24hr)_dose_autophage_A549_H460\2017_11_20\IMG_0004.tif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738" t="33435" r="23732" b="60781"/>
          <a:stretch/>
        </p:blipFill>
        <p:spPr bwMode="auto">
          <a:xfrm>
            <a:off x="4675609" y="4322706"/>
            <a:ext cx="2425233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38535" y="4022420"/>
            <a:ext cx="658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14kD</a:t>
            </a:r>
            <a:endParaRPr lang="ko-KR" altLang="en-US" sz="12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210" y="4070504"/>
            <a:ext cx="28575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 descr="E:\O_Set_폐암 치료법 개발\Ex77_17Nov2017_WB_radiation(24hr)_dose_autophage_A549_H460\2017_11_21\IMG_0005.tif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83" t="54590" r="64644" b="43056"/>
          <a:stretch/>
        </p:blipFill>
        <p:spPr bwMode="auto">
          <a:xfrm>
            <a:off x="4651044" y="3436169"/>
            <a:ext cx="2423509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E:\O_Set_폐암 치료법 개발\Ex77_17Nov2017_WB_radiation(24hr)_dose_autophage_A549_H460\2017_11_21\IMG_0005.tif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19" t="18726" r="14579" b="77572"/>
          <a:stretch/>
        </p:blipFill>
        <p:spPr bwMode="auto">
          <a:xfrm flipH="1">
            <a:off x="1962153" y="3415909"/>
            <a:ext cx="2425349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\\172.31.12.85\e\O_Set_폐암 치료법 개발\Ex74_14Nov2017_WB_autophage inhibitor_A549_H460\2017_11_14\10Nov2017_0005.tif"/>
          <p:cNvPicPr preferRelativeResize="0">
            <a:picLocks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0" t="22752" r="33649" b="74855"/>
          <a:stretch/>
        </p:blipFill>
        <p:spPr bwMode="auto">
          <a:xfrm>
            <a:off x="1958504" y="3882973"/>
            <a:ext cx="241200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\\172.31.12.85\e\O_Set_폐암 치료법 개발\Ex74_14Nov2017_WB_autophage inhibitor_A549_H460\2017_11_14\10Nov2017.tif"/>
          <p:cNvPicPr preferRelativeResize="0">
            <a:picLocks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286" t="52674" r="20560" b="41558"/>
          <a:stretch/>
        </p:blipFill>
        <p:spPr bwMode="auto">
          <a:xfrm>
            <a:off x="4695452" y="3841502"/>
            <a:ext cx="241200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제목 1"/>
          <p:cNvSpPr>
            <a:spLocks noGrp="1"/>
          </p:cNvSpPr>
          <p:nvPr>
            <p:ph type="title"/>
          </p:nvPr>
        </p:nvSpPr>
        <p:spPr>
          <a:xfrm>
            <a:off x="406346" y="448038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2000" dirty="0" smtClean="0"/>
              <a:t>Induction of autophagy after </a:t>
            </a:r>
            <a:r>
              <a:rPr lang="en-US" altLang="ko-KR" sz="2000" dirty="0" smtClean="0"/>
              <a:t>irradiation in NSCLC </a:t>
            </a:r>
            <a:r>
              <a:rPr lang="en-US" altLang="ko-KR" sz="2000" dirty="0" smtClean="0"/>
              <a:t>cells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60632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Further experiment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Late response of autophagy after irradiation (72hr)</a:t>
            </a:r>
          </a:p>
          <a:p>
            <a:r>
              <a:rPr lang="en-US" altLang="ko-KR" sz="2800" dirty="0" smtClean="0"/>
              <a:t>Autophagy induction by </a:t>
            </a:r>
            <a:r>
              <a:rPr lang="en-US" altLang="ko-KR" sz="2800" dirty="0" err="1" smtClean="0"/>
              <a:t>Rapamycin</a:t>
            </a:r>
            <a:endParaRPr lang="en-US" altLang="ko-KR" sz="2800" dirty="0" smtClean="0"/>
          </a:p>
          <a:p>
            <a:r>
              <a:rPr lang="en-US" altLang="ko-KR" sz="2800" dirty="0" smtClean="0"/>
              <a:t>Autophagy inhibition by </a:t>
            </a:r>
            <a:r>
              <a:rPr lang="en-US" altLang="ko-KR" sz="2800" dirty="0" err="1" smtClean="0"/>
              <a:t>Wortmannin</a:t>
            </a:r>
            <a:endParaRPr lang="en-US" altLang="ko-KR" sz="2800" dirty="0" smtClean="0"/>
          </a:p>
          <a:p>
            <a:r>
              <a:rPr lang="en-US" altLang="ko-KR" sz="2800" dirty="0" smtClean="0"/>
              <a:t>Autophagy and apoptosis after irradiation </a:t>
            </a:r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01914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9216" y="1600200"/>
            <a:ext cx="534556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17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838" y="549275"/>
            <a:ext cx="5394325" cy="539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791033" y="6594176"/>
            <a:ext cx="431958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318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6477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8636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0795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r"/>
            <a:r>
              <a:rPr lang="en-GB" sz="1200" b="1" dirty="0">
                <a:latin typeface="Arial" panose="020B0604020202020204" pitchFamily="34" charset="0"/>
              </a:rPr>
              <a:t>Lorenzo </a:t>
            </a:r>
            <a:r>
              <a:rPr lang="en-GB" sz="1200" b="1" dirty="0" err="1">
                <a:latin typeface="Arial" panose="020B0604020202020204" pitchFamily="34" charset="0"/>
              </a:rPr>
              <a:t>Galluzzi</a:t>
            </a:r>
            <a:r>
              <a:rPr lang="en-GB" sz="1200" b="1" dirty="0">
                <a:latin typeface="Arial" panose="020B0604020202020204" pitchFamily="34" charset="0"/>
              </a:rPr>
              <a:t> et al. EMBO J. 2015;34:856-880</a:t>
            </a:r>
          </a:p>
        </p:txBody>
      </p:sp>
    </p:spTree>
    <p:extLst>
      <p:ext uri="{BB962C8B-B14F-4D97-AF65-F5344CB8AC3E}">
        <p14:creationId xmlns:p14="http://schemas.microsoft.com/office/powerpoint/2010/main" val="1906688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4110681"/>
            <a:ext cx="8229600" cy="2015483"/>
          </a:xfrm>
        </p:spPr>
        <p:txBody>
          <a:bodyPr/>
          <a:lstStyle/>
          <a:p>
            <a:r>
              <a:rPr lang="en-US" altLang="ko-KR" sz="1400" dirty="0"/>
              <a:t>initiated by the generation of the </a:t>
            </a:r>
            <a:r>
              <a:rPr lang="en-US" altLang="ko-KR" sz="1400" dirty="0" err="1"/>
              <a:t>phagophore</a:t>
            </a:r>
            <a:r>
              <a:rPr lang="en-US" altLang="ko-KR" sz="1400" dirty="0"/>
              <a:t>, an isolation membrane that likewise derives from the endoplasmic </a:t>
            </a:r>
            <a:r>
              <a:rPr lang="en-US" altLang="ko-KR" sz="1400" dirty="0" smtClean="0"/>
              <a:t>reticulum</a:t>
            </a:r>
          </a:p>
          <a:p>
            <a:r>
              <a:rPr lang="en-US" altLang="ko-KR" sz="1400" dirty="0" smtClean="0"/>
              <a:t>double-membrane </a:t>
            </a:r>
            <a:r>
              <a:rPr lang="en-US" altLang="ko-KR" sz="1400" dirty="0"/>
              <a:t>vesicle known as </a:t>
            </a:r>
            <a:r>
              <a:rPr lang="en-US" altLang="ko-KR" sz="1400" dirty="0" err="1"/>
              <a:t>autophagosome</a:t>
            </a:r>
            <a:r>
              <a:rPr lang="en-US" altLang="ko-KR" sz="1400" dirty="0" smtClean="0"/>
              <a:t>.</a:t>
            </a:r>
          </a:p>
          <a:p>
            <a:r>
              <a:rPr lang="en-US" altLang="ko-KR" sz="1400" dirty="0" err="1"/>
              <a:t>Autophagosomes</a:t>
            </a:r>
            <a:r>
              <a:rPr lang="en-US" altLang="ko-KR" sz="1400" dirty="0"/>
              <a:t> mature by fusing with lysosomes or late endosomes and hence generate auto(</a:t>
            </a:r>
            <a:r>
              <a:rPr lang="en-US" altLang="ko-KR" sz="1400" dirty="0" err="1"/>
              <a:t>phago</a:t>
            </a:r>
            <a:r>
              <a:rPr lang="en-US" altLang="ko-KR" sz="1400" dirty="0"/>
              <a:t>)lysosomes</a:t>
            </a:r>
            <a:r>
              <a:rPr lang="en-US" altLang="ko-KR" sz="1400" dirty="0" smtClean="0"/>
              <a:t>.</a:t>
            </a:r>
          </a:p>
          <a:p>
            <a:r>
              <a:rPr lang="en-US" altLang="ko-KR" sz="1400" dirty="0"/>
              <a:t>luminal content of the auto(</a:t>
            </a:r>
            <a:r>
              <a:rPr lang="en-US" altLang="ko-KR" sz="1400" dirty="0" err="1"/>
              <a:t>phago</a:t>
            </a:r>
            <a:r>
              <a:rPr lang="en-US" altLang="ko-KR" sz="1400" dirty="0"/>
              <a:t>)lysosome is catabolized by acidic hydrolases, resulting in the generation of metabolic substrates that are re-exported into the cytosol via </a:t>
            </a:r>
            <a:r>
              <a:rPr lang="en-US" altLang="ko-KR" sz="1400" dirty="0" err="1"/>
              <a:t>permeases</a:t>
            </a:r>
            <a:r>
              <a:rPr lang="en-US" altLang="ko-KR" sz="1400" dirty="0"/>
              <a:t> of the auto(</a:t>
            </a:r>
            <a:r>
              <a:rPr lang="en-US" altLang="ko-KR" sz="1400" dirty="0" err="1"/>
              <a:t>phago</a:t>
            </a:r>
            <a:r>
              <a:rPr lang="en-US" altLang="ko-KR" sz="1400" dirty="0"/>
              <a:t>)</a:t>
            </a:r>
            <a:r>
              <a:rPr lang="en-US" altLang="ko-KR" sz="1400" dirty="0" err="1"/>
              <a:t>lysosomal</a:t>
            </a:r>
            <a:r>
              <a:rPr lang="en-US" altLang="ko-KR" sz="1400" dirty="0"/>
              <a:t> membrane</a:t>
            </a:r>
            <a:endParaRPr lang="ko-KR" altLang="en-US" sz="1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94" y="829447"/>
            <a:ext cx="8625516" cy="276225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361038" y="6539477"/>
            <a:ext cx="5750011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dirty="0" smtClean="0"/>
              <a:t>Journal of Cellular Physiology. 2013;228(1);1-8</a:t>
            </a:r>
          </a:p>
        </p:txBody>
      </p:sp>
    </p:spTree>
    <p:extLst>
      <p:ext uri="{BB962C8B-B14F-4D97-AF65-F5344CB8AC3E}">
        <p14:creationId xmlns:p14="http://schemas.microsoft.com/office/powerpoint/2010/main" val="2534132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47688"/>
            <a:ext cx="7620000" cy="576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726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b="1" u="sng" dirty="0"/>
              <a:t>LC3B</a:t>
            </a:r>
            <a:r>
              <a:rPr lang="en-US" altLang="ko-KR" sz="2400" dirty="0"/>
              <a:t> is </a:t>
            </a:r>
            <a:r>
              <a:rPr lang="en-US" altLang="ko-KR" sz="2400" u="sng" dirty="0"/>
              <a:t>recruited from the cytosol </a:t>
            </a:r>
            <a:r>
              <a:rPr lang="en-US" altLang="ko-KR" sz="2400" dirty="0"/>
              <a:t>and </a:t>
            </a:r>
            <a:r>
              <a:rPr lang="en-US" altLang="ko-KR" sz="2400" u="sng" dirty="0"/>
              <a:t>associates with the </a:t>
            </a:r>
            <a:r>
              <a:rPr lang="en-US" altLang="ko-KR" sz="2400" u="sng" dirty="0" err="1"/>
              <a:t>phagophore</a:t>
            </a:r>
            <a:r>
              <a:rPr lang="en-US" altLang="ko-KR" sz="2400" dirty="0"/>
              <a:t> early in autophagy. This localization serves as a </a:t>
            </a:r>
            <a:r>
              <a:rPr lang="en-US" altLang="ko-KR" sz="2400" u="sng" dirty="0"/>
              <a:t>general marker for </a:t>
            </a:r>
            <a:r>
              <a:rPr lang="en-US" altLang="ko-KR" sz="2400" u="sng" dirty="0" err="1"/>
              <a:t>autophagic</a:t>
            </a:r>
            <a:r>
              <a:rPr lang="en-US" altLang="ko-KR" sz="2400" u="sng" dirty="0"/>
              <a:t> membranes </a:t>
            </a:r>
            <a:r>
              <a:rPr lang="en-US" altLang="ko-KR" sz="2400" dirty="0"/>
              <a:t>and for monitoring the process as it develops.</a:t>
            </a:r>
          </a:p>
          <a:p>
            <a:endParaRPr lang="en-US" altLang="ko-KR" sz="2400" dirty="0" smtClean="0"/>
          </a:p>
          <a:p>
            <a:r>
              <a:rPr lang="en-US" altLang="ko-KR" sz="2400" b="1" u="sng" dirty="0" smtClean="0"/>
              <a:t>p62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is a </a:t>
            </a:r>
            <a:r>
              <a:rPr lang="en-US" altLang="ko-KR" sz="2400" u="sng" dirty="0"/>
              <a:t>receptor for cargo </a:t>
            </a:r>
            <a:r>
              <a:rPr lang="en-US" altLang="ko-KR" sz="2400" dirty="0"/>
              <a:t>destined to be degraded by autophagy, including </a:t>
            </a:r>
            <a:r>
              <a:rPr lang="en-US" altLang="ko-KR" sz="2400" dirty="0" err="1"/>
              <a:t>ubiquitinated</a:t>
            </a:r>
            <a:r>
              <a:rPr lang="en-US" altLang="ko-KR" sz="2400" dirty="0"/>
              <a:t> protein aggregates destined for clearance. The p62 protein is able to bind ubiquitin and also to LC3, thereby </a:t>
            </a:r>
            <a:r>
              <a:rPr lang="en-US" altLang="ko-KR" sz="2400" u="sng" dirty="0"/>
              <a:t>targeting the </a:t>
            </a:r>
            <a:r>
              <a:rPr lang="en-US" altLang="ko-KR" sz="2400" u="sng" dirty="0" err="1"/>
              <a:t>autophagosome</a:t>
            </a:r>
            <a:r>
              <a:rPr lang="en-US" altLang="ko-KR" sz="2400" dirty="0"/>
              <a:t> and facilitating clearance of </a:t>
            </a:r>
            <a:r>
              <a:rPr lang="en-US" altLang="ko-KR" sz="2400" dirty="0" err="1"/>
              <a:t>ubiquitinated</a:t>
            </a:r>
            <a:r>
              <a:rPr lang="en-US" altLang="ko-KR" sz="2400" dirty="0"/>
              <a:t> proteins. 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95740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Functions of autophagy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91050"/>
            <a:ext cx="8229600" cy="4635114"/>
          </a:xfrm>
        </p:spPr>
        <p:txBody>
          <a:bodyPr/>
          <a:lstStyle/>
          <a:p>
            <a:r>
              <a:rPr lang="en-US" altLang="ko-KR" sz="2000" dirty="0" smtClean="0"/>
              <a:t>Autophagy</a:t>
            </a:r>
            <a:endParaRPr lang="en-US" altLang="ko-KR" sz="2000" dirty="0"/>
          </a:p>
          <a:p>
            <a:pPr lvl="1"/>
            <a:r>
              <a:rPr lang="en-US" altLang="ko-KR" sz="1600" dirty="0"/>
              <a:t>Regulate recycling of intracellular waste material and organelles</a:t>
            </a:r>
          </a:p>
          <a:p>
            <a:pPr lvl="1"/>
            <a:r>
              <a:rPr lang="en-US" altLang="ko-KR" sz="1600" dirty="0"/>
              <a:t>Promote cell survival and </a:t>
            </a:r>
            <a:r>
              <a:rPr lang="en-US" altLang="ko-KR" sz="1600" dirty="0" smtClean="0"/>
              <a:t>regulate energy </a:t>
            </a:r>
            <a:r>
              <a:rPr lang="en-US" altLang="ko-KR" sz="1600" dirty="0"/>
              <a:t>balance</a:t>
            </a:r>
          </a:p>
          <a:p>
            <a:pPr lvl="1"/>
            <a:r>
              <a:rPr lang="en-US" altLang="ko-KR" sz="1600" dirty="0"/>
              <a:t>In stress situations, </a:t>
            </a:r>
          </a:p>
          <a:p>
            <a:pPr lvl="2"/>
            <a:r>
              <a:rPr lang="en-US" altLang="ko-KR" sz="1200" u="sng" dirty="0"/>
              <a:t>accelerate autophagy </a:t>
            </a:r>
            <a:r>
              <a:rPr lang="en-US" altLang="ko-KR" sz="1200" dirty="0"/>
              <a:t>to allow energy acquisition</a:t>
            </a:r>
          </a:p>
          <a:p>
            <a:pPr lvl="1"/>
            <a:r>
              <a:rPr lang="en-US" altLang="ko-KR" sz="1600" dirty="0"/>
              <a:t>damaging agents, such as radiation and chemotherapy</a:t>
            </a:r>
          </a:p>
          <a:p>
            <a:pPr lvl="2"/>
            <a:r>
              <a:rPr lang="en-US" altLang="ko-KR" sz="1200" dirty="0"/>
              <a:t>force cells to </a:t>
            </a:r>
            <a:r>
              <a:rPr lang="en-US" altLang="ko-KR" sz="1200" u="sng" dirty="0"/>
              <a:t>intensify </a:t>
            </a:r>
            <a:r>
              <a:rPr lang="en-US" altLang="ko-KR" sz="1200" u="sng" dirty="0" err="1"/>
              <a:t>autophagic</a:t>
            </a:r>
            <a:r>
              <a:rPr lang="en-US" altLang="ko-KR" sz="1200" u="sng" dirty="0"/>
              <a:t> pathways </a:t>
            </a:r>
            <a:r>
              <a:rPr lang="en-US" altLang="ko-KR" sz="1200" dirty="0"/>
              <a:t>to remove damaged organelles and </a:t>
            </a:r>
            <a:r>
              <a:rPr lang="en-US" altLang="ko-KR" sz="1200" dirty="0" smtClean="0"/>
              <a:t>membranes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Functions </a:t>
            </a:r>
            <a:r>
              <a:rPr lang="en-US" altLang="ko-KR" sz="2000" dirty="0"/>
              <a:t>of autophagy</a:t>
            </a:r>
          </a:p>
          <a:p>
            <a:pPr lvl="1"/>
            <a:r>
              <a:rPr lang="en-US" altLang="ko-KR" sz="1600" dirty="0" smtClean="0"/>
              <a:t>maintenance </a:t>
            </a:r>
            <a:r>
              <a:rPr lang="en-US" altLang="ko-KR" sz="1600" dirty="0"/>
              <a:t>of cellular </a:t>
            </a:r>
            <a:r>
              <a:rPr lang="en-US" altLang="ko-KR" sz="1600" u="sng" dirty="0" smtClean="0"/>
              <a:t>homeostasis</a:t>
            </a:r>
            <a:endParaRPr lang="en-US" altLang="ko-KR" sz="1400" u="sng" dirty="0"/>
          </a:p>
          <a:p>
            <a:pPr lvl="1"/>
            <a:r>
              <a:rPr lang="en-US" altLang="ko-KR" sz="1600" u="sng" dirty="0" err="1"/>
              <a:t>cytoprotective</a:t>
            </a:r>
            <a:r>
              <a:rPr lang="en-US" altLang="ko-KR" sz="1600" u="sng" dirty="0"/>
              <a:t> functions </a:t>
            </a:r>
            <a:r>
              <a:rPr lang="en-US" altLang="ko-KR" sz="1600" dirty="0"/>
              <a:t>by acting as a stress response mechanism</a:t>
            </a:r>
          </a:p>
          <a:p>
            <a:pPr lvl="1"/>
            <a:r>
              <a:rPr lang="en-US" altLang="ko-KR" sz="1600" dirty="0"/>
              <a:t>maintaining </a:t>
            </a:r>
            <a:r>
              <a:rPr lang="en-US" altLang="ko-KR" sz="1600" u="sng" dirty="0"/>
              <a:t>cell viability </a:t>
            </a:r>
            <a:r>
              <a:rPr lang="en-US" altLang="ko-KR" sz="1600" dirty="0"/>
              <a:t>upon shortage of external nutritional sources </a:t>
            </a:r>
          </a:p>
          <a:p>
            <a:pPr lvl="1"/>
            <a:r>
              <a:rPr lang="en-US" altLang="ko-KR" sz="1600" u="sng" dirty="0"/>
              <a:t>removing</a:t>
            </a:r>
            <a:r>
              <a:rPr lang="en-US" altLang="ko-KR" sz="1600" dirty="0"/>
              <a:t> damaged or </a:t>
            </a:r>
            <a:r>
              <a:rPr lang="en-US" altLang="ko-KR" sz="1600" dirty="0" smtClean="0"/>
              <a:t>potentially </a:t>
            </a:r>
            <a:r>
              <a:rPr lang="en-US" altLang="ko-KR" sz="1600" u="sng" dirty="0"/>
              <a:t>dangerous organelles </a:t>
            </a:r>
            <a:endParaRPr lang="en-US" altLang="ko-KR" sz="1600" u="sng" dirty="0" smtClean="0"/>
          </a:p>
          <a:p>
            <a:pPr lvl="1"/>
            <a:r>
              <a:rPr lang="en-US" altLang="ko-KR" sz="1600" u="sng" dirty="0" smtClean="0"/>
              <a:t>removing c</a:t>
            </a:r>
            <a:r>
              <a:rPr lang="en-US" altLang="ko-KR" sz="1600" u="sng" dirty="0" smtClean="0"/>
              <a:t>ytotoxic </a:t>
            </a:r>
            <a:r>
              <a:rPr lang="en-US" altLang="ko-KR" sz="1600" u="sng" dirty="0"/>
              <a:t>protein </a:t>
            </a:r>
            <a:r>
              <a:rPr lang="en-US" altLang="ko-KR" sz="1600" dirty="0"/>
              <a:t>aggregates from the cell, </a:t>
            </a:r>
            <a:r>
              <a:rPr lang="en-US" altLang="ko-KR" sz="1600" u="sng" dirty="0"/>
              <a:t>promoting overall survival</a:t>
            </a:r>
            <a:r>
              <a:rPr lang="en-US" altLang="ko-KR" sz="1600" dirty="0"/>
              <a:t> </a:t>
            </a:r>
            <a:endParaRPr lang="en-US" altLang="ko-KR" sz="1600" dirty="0" smtClean="0"/>
          </a:p>
        </p:txBody>
      </p:sp>
      <p:sp>
        <p:nvSpPr>
          <p:cNvPr id="4" name="직사각형 3"/>
          <p:cNvSpPr/>
          <p:nvPr/>
        </p:nvSpPr>
        <p:spPr>
          <a:xfrm>
            <a:off x="3402228" y="6061674"/>
            <a:ext cx="5750011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200" dirty="0" smtClean="0"/>
              <a:t>Journal of Cellular Physiology. 2013;228(1);1-8</a:t>
            </a:r>
          </a:p>
          <a:p>
            <a:pPr algn="r"/>
            <a:r>
              <a:rPr lang="sv-SE" altLang="ko-KR" sz="1200" u="sng" dirty="0">
                <a:hlinkClick r:id="rId2" tooltip="British journal of cancer."/>
              </a:rPr>
              <a:t>Br J Cancer.</a:t>
            </a:r>
            <a:r>
              <a:rPr lang="sv-SE" altLang="ko-KR" sz="1200" dirty="0"/>
              <a:t> 2016 Jul 26;115(3):</a:t>
            </a:r>
            <a:r>
              <a:rPr lang="sv-SE" altLang="ko-KR" sz="1200" dirty="0" smtClean="0"/>
              <a:t>312-21</a:t>
            </a:r>
          </a:p>
          <a:p>
            <a:pPr algn="r"/>
            <a:r>
              <a:rPr lang="en-US" altLang="ko-KR" sz="1200" u="sng" dirty="0">
                <a:hlinkClick r:id="rId3" tooltip="Cancer research."/>
              </a:rPr>
              <a:t>Cancer Res.</a:t>
            </a:r>
            <a:r>
              <a:rPr lang="en-US" altLang="ko-KR" sz="1200" dirty="0"/>
              <a:t> 2014 Feb 1;74(3):</a:t>
            </a:r>
            <a:r>
              <a:rPr lang="en-US" altLang="ko-KR" sz="1200" dirty="0" smtClean="0"/>
              <a:t>647-51</a:t>
            </a:r>
          </a:p>
          <a:p>
            <a:pPr algn="r"/>
            <a:r>
              <a:rPr lang="en-US" altLang="ko-KR" sz="1200" u="sng" dirty="0" err="1">
                <a:hlinkClick r:id="rId4" tooltip="Antioxidants &amp; redox signaling."/>
              </a:rPr>
              <a:t>Antioxid</a:t>
            </a:r>
            <a:r>
              <a:rPr lang="en-US" altLang="ko-KR" sz="1200" u="sng" dirty="0">
                <a:hlinkClick r:id="rId4" tooltip="Antioxidants &amp; redox signaling."/>
              </a:rPr>
              <a:t> Redox Signal.</a:t>
            </a:r>
            <a:r>
              <a:rPr lang="en-US" altLang="ko-KR" sz="1200" dirty="0"/>
              <a:t> 2014 Jan 20;20(3):460-73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3625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Autophagy &amp; Cancer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u="sng" dirty="0" err="1"/>
              <a:t>Upregulation</a:t>
            </a:r>
            <a:r>
              <a:rPr lang="en-US" altLang="ko-KR" sz="2000" u="sng" dirty="0"/>
              <a:t> of autophagy </a:t>
            </a:r>
            <a:r>
              <a:rPr lang="en-US" altLang="ko-KR" sz="2000" dirty="0"/>
              <a:t>has been observed in many types of </a:t>
            </a:r>
            <a:r>
              <a:rPr lang="en-US" altLang="ko-KR" sz="2000" dirty="0" smtClean="0"/>
              <a:t>cancer</a:t>
            </a:r>
          </a:p>
          <a:p>
            <a:pPr lvl="1"/>
            <a:r>
              <a:rPr lang="en-US" altLang="ko-KR" sz="1800" dirty="0" err="1" smtClean="0"/>
              <a:t>Associasted</a:t>
            </a:r>
            <a:r>
              <a:rPr lang="en-US" altLang="ko-KR" sz="1800" dirty="0" smtClean="0"/>
              <a:t> with </a:t>
            </a:r>
            <a:r>
              <a:rPr lang="en-US" altLang="ko-KR" sz="1800" u="sng" dirty="0" smtClean="0">
                <a:solidFill>
                  <a:srgbClr val="0070C0"/>
                </a:solidFill>
              </a:rPr>
              <a:t>cell </a:t>
            </a:r>
            <a:r>
              <a:rPr lang="en-US" altLang="ko-KR" sz="1800" u="sng" dirty="0">
                <a:solidFill>
                  <a:srgbClr val="0070C0"/>
                </a:solidFill>
              </a:rPr>
              <a:t>survival </a:t>
            </a:r>
            <a:r>
              <a:rPr lang="en-US" altLang="ko-KR" sz="1800" u="sng" dirty="0"/>
              <a:t>and </a:t>
            </a:r>
            <a:r>
              <a:rPr lang="en-US" altLang="ko-KR" sz="1800" u="sng" dirty="0">
                <a:solidFill>
                  <a:srgbClr val="FF0000"/>
                </a:solidFill>
              </a:rPr>
              <a:t>cell </a:t>
            </a:r>
            <a:r>
              <a:rPr lang="en-US" altLang="ko-KR" sz="1800" u="sng" dirty="0" smtClean="0">
                <a:solidFill>
                  <a:srgbClr val="FF0000"/>
                </a:solidFill>
              </a:rPr>
              <a:t>death</a:t>
            </a:r>
          </a:p>
          <a:p>
            <a:pPr lvl="1"/>
            <a:r>
              <a:rPr lang="en-US" altLang="ko-KR" sz="1800" dirty="0"/>
              <a:t>still unknown how autophagy switches between these two cellular </a:t>
            </a:r>
            <a:r>
              <a:rPr lang="en-US" altLang="ko-KR" sz="1800" dirty="0" smtClean="0"/>
              <a:t>fates</a:t>
            </a:r>
          </a:p>
          <a:p>
            <a:pPr lvl="1"/>
            <a:r>
              <a:rPr lang="en-US" altLang="ko-KR" sz="1800" dirty="0"/>
              <a:t>probably </a:t>
            </a:r>
            <a:r>
              <a:rPr lang="en-US" altLang="ko-KR" sz="1800" dirty="0" smtClean="0"/>
              <a:t>depends on the nature and duration of treatment </a:t>
            </a:r>
            <a:r>
              <a:rPr lang="en-US" altLang="ko-KR" sz="1800" dirty="0"/>
              <a:t>as well as on the involved tumor </a:t>
            </a:r>
            <a:r>
              <a:rPr lang="en-US" altLang="ko-KR" sz="1800" dirty="0" smtClean="0"/>
              <a:t>type</a:t>
            </a:r>
          </a:p>
          <a:p>
            <a:endParaRPr lang="en-US" altLang="ko-KR" sz="2000" dirty="0" smtClean="0"/>
          </a:p>
          <a:p>
            <a:r>
              <a:rPr lang="en-US" altLang="ko-KR" sz="2000" dirty="0" err="1" smtClean="0"/>
              <a:t>Overactivation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of autophagy </a:t>
            </a:r>
            <a:endParaRPr lang="en-US" altLang="ko-KR" sz="2000" dirty="0" smtClean="0"/>
          </a:p>
          <a:p>
            <a:pPr lvl="1"/>
            <a:r>
              <a:rPr lang="en-US" altLang="ko-KR" sz="1800" dirty="0"/>
              <a:t>associated with poor post-operative overall survival </a:t>
            </a:r>
            <a:endParaRPr lang="en-US" altLang="ko-KR" sz="1800" dirty="0" smtClean="0"/>
          </a:p>
          <a:p>
            <a:pPr lvl="1"/>
            <a:r>
              <a:rPr lang="en-US" altLang="ko-KR" sz="1800" dirty="0"/>
              <a:t>result of increased cancer cell survival and metastatic ability</a:t>
            </a:r>
            <a:endParaRPr lang="en-US" altLang="ko-KR" sz="1800" dirty="0" smtClean="0"/>
          </a:p>
          <a:p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3361038" y="6111101"/>
            <a:ext cx="5750011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dirty="0" smtClean="0"/>
              <a:t>Journal of Cellular Physiology. 2013;228(1);1-8</a:t>
            </a:r>
          </a:p>
          <a:p>
            <a:pPr algn="r"/>
            <a:r>
              <a:rPr lang="en-US" altLang="ko-KR" sz="1400" dirty="0" smtClean="0"/>
              <a:t>Chest. 2011;140</a:t>
            </a:r>
            <a:r>
              <a:rPr lang="en-US" altLang="ko-KR" sz="1400" dirty="0"/>
              <a:t>: 127–134</a:t>
            </a:r>
            <a:r>
              <a:rPr lang="en-US" altLang="ko-KR" sz="1400" dirty="0" smtClean="0"/>
              <a:t>.</a:t>
            </a:r>
          </a:p>
          <a:p>
            <a:pPr algn="r"/>
            <a:r>
              <a:rPr lang="en-US" altLang="ko-KR" sz="1400" dirty="0"/>
              <a:t>Lung </a:t>
            </a:r>
            <a:r>
              <a:rPr lang="en-US" altLang="ko-KR" sz="1400" dirty="0" smtClean="0"/>
              <a:t>Cancer. 2015;90:98–105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44186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694" y="731838"/>
            <a:ext cx="6170612" cy="539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726117" y="6602413"/>
            <a:ext cx="431958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318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6477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8636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0795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r"/>
            <a:r>
              <a:rPr lang="en-GB" sz="1200" b="1">
                <a:latin typeface="Arial" panose="020B0604020202020204" pitchFamily="34" charset="0"/>
              </a:rPr>
              <a:t>Lorenzo Galluzzi et al. EMBO J. 2015;34:856-880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649" y="6161903"/>
            <a:ext cx="7504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Tumor‐supporting functions of </a:t>
            </a:r>
            <a:r>
              <a:rPr lang="en-US" altLang="ko-KR" b="1" dirty="0" smtClean="0"/>
              <a:t>autophagy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3875843"/>
      </p:ext>
    </p:extLst>
  </p:cSld>
  <p:clrMapOvr>
    <a:masterClrMapping/>
  </p:clrMapOvr>
</p:sld>
</file>

<file path=ppt/theme/theme1.xml><?xml version="1.0" encoding="utf-8"?>
<a:theme xmlns:a="http://schemas.openxmlformats.org/drawingml/2006/main" name="Yonsei_PU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Yonsei_PUM" id="{0B704B89-A5B3-4C96-AB34-F885D110CD30}" vid="{8D22381A-4147-4E2D-9776-1D0C272D3FE0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Yonsei_PUM</Template>
  <TotalTime>3232</TotalTime>
  <Words>871</Words>
  <Application>Microsoft Office PowerPoint</Application>
  <PresentationFormat>화면 슬라이드 쇼(4:3)</PresentationFormat>
  <Paragraphs>136</Paragraphs>
  <Slides>27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Arial Unicode MS</vt:lpstr>
      <vt:lpstr>HY헤드라인M</vt:lpstr>
      <vt:lpstr>Source Sans Pro</vt:lpstr>
      <vt:lpstr>맑은 고딕</vt:lpstr>
      <vt:lpstr>Arial</vt:lpstr>
      <vt:lpstr>Arial</vt:lpstr>
      <vt:lpstr>Wingdings</vt:lpstr>
      <vt:lpstr>Yonsei_PUM</vt:lpstr>
      <vt:lpstr>Radiation and Autophagy in Lung cancer</vt:lpstr>
      <vt:lpstr>Autophagy</vt:lpstr>
      <vt:lpstr>PowerPoint 프레젠테이션</vt:lpstr>
      <vt:lpstr>PowerPoint 프레젠테이션</vt:lpstr>
      <vt:lpstr>PowerPoint 프레젠테이션</vt:lpstr>
      <vt:lpstr>PowerPoint 프레젠테이션</vt:lpstr>
      <vt:lpstr>Functions of autophagy</vt:lpstr>
      <vt:lpstr>Autophagy &amp; Cancer</vt:lpstr>
      <vt:lpstr>PowerPoint 프레젠테이션</vt:lpstr>
      <vt:lpstr>PowerPoint 프레젠테이션</vt:lpstr>
      <vt:lpstr>Autophagy &amp; Radiation in Cancer</vt:lpstr>
      <vt:lpstr>Radiation induces autophagy in glioma cells.</vt:lpstr>
      <vt:lpstr>intensified autophagy in the Paneth cells of the small intestine after irradiation</vt:lpstr>
      <vt:lpstr>exposure to sublethal irradiation (2Gy) suppresses autophagic activity in the intestinal tissue of mice</vt:lpstr>
      <vt:lpstr>Function of radiation induced autophagy</vt:lpstr>
      <vt:lpstr>Autophagy &amp; Radiation in Lung Cancer</vt:lpstr>
      <vt:lpstr>PowerPoint 프레젠테이션</vt:lpstr>
      <vt:lpstr>PowerPoint 프레젠테이션</vt:lpstr>
      <vt:lpstr>PowerPoint 프레젠테이션</vt:lpstr>
      <vt:lpstr>PowerPoint 프레젠테이션</vt:lpstr>
      <vt:lpstr>In our experiments…</vt:lpstr>
      <vt:lpstr>Anti-apoptotic proteins after irradiation in NSCLC cells</vt:lpstr>
      <vt:lpstr>Induction of autophagy after irradiation in NSCLC cells  P62 Ab (AF555; red color)</vt:lpstr>
      <vt:lpstr>Induction of autophagy after irradiation in NSCLC cells  LC3A/B Ab (AF488; green color)</vt:lpstr>
      <vt:lpstr>Induction of autophagy after irradiation in NSCLC cells</vt:lpstr>
      <vt:lpstr>Further experiment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Radiation and Autophagy</dc:title>
  <dc:creator>이정모(내과학교실)</dc:creator>
  <cp:lastModifiedBy>이정모(내과학교실)</cp:lastModifiedBy>
  <cp:revision>45</cp:revision>
  <dcterms:created xsi:type="dcterms:W3CDTF">2017-11-15T09:27:35Z</dcterms:created>
  <dcterms:modified xsi:type="dcterms:W3CDTF">2017-11-22T14:33:09Z</dcterms:modified>
</cp:coreProperties>
</file>