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82" r:id="rId3"/>
    <p:sldId id="345" r:id="rId4"/>
    <p:sldId id="383" r:id="rId5"/>
    <p:sldId id="381" r:id="rId6"/>
    <p:sldId id="348" r:id="rId7"/>
    <p:sldId id="349" r:id="rId8"/>
    <p:sldId id="350" r:id="rId9"/>
    <p:sldId id="384" r:id="rId10"/>
    <p:sldId id="347" r:id="rId11"/>
    <p:sldId id="374" r:id="rId12"/>
    <p:sldId id="377" r:id="rId13"/>
    <p:sldId id="389" r:id="rId14"/>
    <p:sldId id="376" r:id="rId15"/>
    <p:sldId id="390" r:id="rId16"/>
    <p:sldId id="375" r:id="rId17"/>
    <p:sldId id="392" r:id="rId18"/>
    <p:sldId id="378" r:id="rId19"/>
    <p:sldId id="386" r:id="rId20"/>
    <p:sldId id="387" r:id="rId21"/>
    <p:sldId id="351" r:id="rId22"/>
    <p:sldId id="352" r:id="rId23"/>
    <p:sldId id="353" r:id="rId24"/>
    <p:sldId id="354" r:id="rId25"/>
    <p:sldId id="356" r:id="rId26"/>
    <p:sldId id="357" r:id="rId27"/>
    <p:sldId id="358" r:id="rId28"/>
    <p:sldId id="365" r:id="rId29"/>
    <p:sldId id="366" r:id="rId30"/>
    <p:sldId id="367" r:id="rId31"/>
    <p:sldId id="368" r:id="rId32"/>
    <p:sldId id="360" r:id="rId33"/>
    <p:sldId id="380" r:id="rId34"/>
    <p:sldId id="369" r:id="rId35"/>
    <p:sldId id="362" r:id="rId36"/>
    <p:sldId id="364" r:id="rId37"/>
    <p:sldId id="359" r:id="rId38"/>
    <p:sldId id="363" r:id="rId39"/>
    <p:sldId id="388" r:id="rId40"/>
    <p:sldId id="371" r:id="rId41"/>
    <p:sldId id="370" r:id="rId42"/>
    <p:sldId id="372" r:id="rId43"/>
    <p:sldId id="391" r:id="rId4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17" autoAdjust="0"/>
    <p:restoredTop sz="89953" autoAdjust="0"/>
  </p:normalViewPr>
  <p:slideViewPr>
    <p:cSldViewPr>
      <p:cViewPr varScale="1">
        <p:scale>
          <a:sx n="63" d="100"/>
          <a:sy n="63" d="100"/>
        </p:scale>
        <p:origin x="-10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42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2012-06-26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7"/>
            <a:ext cx="8001056" cy="500066"/>
          </a:xfrm>
        </p:spPr>
        <p:txBody>
          <a:bodyPr/>
          <a:lstStyle/>
          <a:p>
            <a:pPr eaLnBrk="1" hangingPunct="1"/>
            <a:r>
              <a:rPr lang="en-US" altLang="ko-KR" sz="2400" dirty="0" smtClean="0"/>
              <a:t>The ARDS Definition Task Force*</a:t>
            </a:r>
            <a:endParaRPr lang="en-US" altLang="ko-KR" sz="2400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pPr latinLnBrk="0"/>
            <a: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Acute Respiratory Distress Syndrome</a:t>
            </a:r>
            <a:b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</a:br>
            <a: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The Berlin Definition</a:t>
            </a:r>
            <a:endParaRPr lang="ko-KR" altLang="en-US" sz="36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제목 6"/>
          <p:cNvSpPr txBox="1">
            <a:spLocks/>
          </p:cNvSpPr>
          <p:nvPr/>
        </p:nvSpPr>
        <p:spPr bwMode="auto">
          <a:xfrm>
            <a:off x="214282" y="1571612"/>
            <a:ext cx="40005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CD5B5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JAMA.2012;307(23):2526-2533</a:t>
            </a:r>
            <a:endParaRPr kumimoji="0" lang="ko-KR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FCD5B5"/>
              </a:solidFill>
              <a:effectLst/>
              <a:uLnTx/>
              <a:uFillTx/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11" name="제목 6"/>
          <p:cNvSpPr txBox="1">
            <a:spLocks/>
          </p:cNvSpPr>
          <p:nvPr/>
        </p:nvSpPr>
        <p:spPr bwMode="auto">
          <a:xfrm>
            <a:off x="652434" y="3724276"/>
            <a:ext cx="6777086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CD5B5"/>
              </a:solidFill>
              <a:effectLst/>
              <a:uLnTx/>
              <a:uFillTx/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12" name="부제목 2"/>
          <p:cNvSpPr txBox="1">
            <a:spLocks/>
          </p:cNvSpPr>
          <p:nvPr/>
        </p:nvSpPr>
        <p:spPr bwMode="auto">
          <a:xfrm>
            <a:off x="7164288" y="5143512"/>
            <a:ext cx="155111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강사</a:t>
            </a:r>
            <a:r>
              <a:rPr kumimoji="0" lang="en-US" altLang="ko-KR" sz="2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ko-KR" altLang="en-US" sz="2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송주한 </a:t>
            </a:r>
            <a:endParaRPr kumimoji="0" lang="en-US" altLang="ko-K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500042"/>
            <a:ext cx="474980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3214678" y="785794"/>
            <a:ext cx="2571768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357950" y="6357958"/>
            <a:ext cx="24465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000" dirty="0" smtClean="0"/>
              <a:t>JAMA, Published online May 21, 2012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OXYGENATION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PaO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/FiO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 is not constant across a range of FiO2 and may vary in response to ventilator settings, particularly PEEP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RADIOGRAPH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Inter-observer reliability is only moderate even when applied by experts</a:t>
            </a:r>
          </a:p>
          <a:p>
            <a:pPr lvl="1" algn="r">
              <a:buNone/>
            </a:pPr>
            <a:r>
              <a:rPr lang="en-US" altLang="ko-KR" sz="1000" dirty="0" err="1" smtClean="0"/>
              <a:t>Rubenfeld</a:t>
            </a:r>
            <a:r>
              <a:rPr lang="en-US" altLang="ko-KR" sz="1000" dirty="0" smtClean="0"/>
              <a:t> 1999 , </a:t>
            </a:r>
            <a:r>
              <a:rPr lang="en-US" altLang="ko-KR" sz="1000" dirty="0" err="1" smtClean="0"/>
              <a:t>meade</a:t>
            </a:r>
            <a:r>
              <a:rPr lang="en-US" altLang="ko-KR" sz="1000" dirty="0" smtClean="0"/>
              <a:t> 2000</a:t>
            </a:r>
            <a:endParaRPr lang="ko-KR" altLang="en-US" sz="1000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142984"/>
            <a:ext cx="37020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571480"/>
            <a:ext cx="364333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1643042" y="6000768"/>
            <a:ext cx="69615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buNone/>
            </a:pPr>
            <a:r>
              <a:rPr lang="en-US" altLang="ko-KR" sz="1000" dirty="0" err="1" smtClean="0"/>
              <a:t>Rubenfeld</a:t>
            </a:r>
            <a:r>
              <a:rPr lang="en-US" altLang="ko-KR" sz="1000" dirty="0" smtClean="0"/>
              <a:t> et al. </a:t>
            </a:r>
            <a:r>
              <a:rPr lang="en-US" altLang="ko-KR" sz="1000" dirty="0" err="1" smtClean="0"/>
              <a:t>interobserver</a:t>
            </a:r>
            <a:r>
              <a:rPr lang="en-US" altLang="ko-KR" sz="1000" dirty="0" smtClean="0"/>
              <a:t> variability in applying a radiographic definition for ARDS.</a:t>
            </a:r>
            <a:r>
              <a:rPr lang="en-US" altLang="ko-KR" sz="1000" i="1" dirty="0" smtClean="0"/>
              <a:t>CHEST </a:t>
            </a:r>
            <a:r>
              <a:rPr lang="en-US" altLang="ko-KR" sz="1000" dirty="0" smtClean="0"/>
              <a:t>1999</a:t>
            </a:r>
            <a:endParaRPr lang="ko-KR" altLang="en-US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WEDGE PRESSURE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Patients with ARDS may have an elevated PAWP(when measured); often because of transmitted airway pressures and/or vigorous fluid </a:t>
            </a:r>
            <a:r>
              <a:rPr lang="en-US" altLang="ko-KR" sz="2000" dirty="0" err="1" smtClean="0"/>
              <a:t>resuscitatioin</a:t>
            </a:r>
            <a:endParaRPr lang="en-US" altLang="ko-KR" sz="2000" dirty="0" smtClean="0"/>
          </a:p>
          <a:p>
            <a:pPr lvl="5" algn="r">
              <a:buNone/>
            </a:pPr>
            <a:r>
              <a:rPr lang="en-US" altLang="ko-KR" dirty="0" smtClean="0"/>
              <a:t>		</a:t>
            </a:r>
            <a:r>
              <a:rPr lang="en-US" altLang="ko-KR" sz="1000" dirty="0" smtClean="0"/>
              <a:t>Ferguson et al. high values of the pulmonary artery wedge pressure in patients with acute lung injury and acute respiratory distress syndrome. 2002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357298"/>
            <a:ext cx="3714776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2214554"/>
            <a:ext cx="514350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0" y="5857892"/>
            <a:ext cx="9144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00" dirty="0" smtClean="0"/>
              <a:t>Ferguson et al. high values of the pulmonary artery wedge pressure in patients with acute lung injury and acute respiratory distress syndrome. 2002</a:t>
            </a:r>
            <a:endParaRPr lang="ko-KR" altLang="en-US" sz="1000" dirty="0"/>
          </a:p>
        </p:txBody>
      </p:sp>
      <p:cxnSp>
        <p:nvCxnSpPr>
          <p:cNvPr id="8" name="직선 연결선 7"/>
          <p:cNvCxnSpPr/>
          <p:nvPr/>
        </p:nvCxnSpPr>
        <p:spPr>
          <a:xfrm>
            <a:off x="5286380" y="5214950"/>
            <a:ext cx="3643338" cy="1588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5286380" y="3929066"/>
            <a:ext cx="3643338" cy="1588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SENSITIVITY and SPECIFICITY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571612"/>
            <a:ext cx="9144000" cy="5072098"/>
          </a:xfrm>
        </p:spPr>
        <p:txBody>
          <a:bodyPr/>
          <a:lstStyle/>
          <a:p>
            <a:r>
              <a:rPr lang="en-US" altLang="ko-KR" sz="2000" dirty="0" smtClean="0"/>
              <a:t>When AECC criteria are compared with diffuse alveolar damage: </a:t>
            </a:r>
          </a:p>
          <a:p>
            <a:pPr>
              <a:buNone/>
            </a:pPr>
            <a:r>
              <a:rPr lang="en-US" altLang="ko-KR" sz="1000" dirty="0" smtClean="0"/>
              <a:t>								</a:t>
            </a:r>
          </a:p>
          <a:p>
            <a:endParaRPr lang="ko-KR" altLang="en-US" sz="1000" dirty="0"/>
          </a:p>
        </p:txBody>
      </p:sp>
      <p:sp>
        <p:nvSpPr>
          <p:cNvPr id="7" name="직사각형 6"/>
          <p:cNvSpPr/>
          <p:nvPr/>
        </p:nvSpPr>
        <p:spPr>
          <a:xfrm>
            <a:off x="785786" y="6286520"/>
            <a:ext cx="7429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buNone/>
            </a:pPr>
            <a:r>
              <a:rPr lang="en-US" altLang="ko-KR" sz="1000" dirty="0" smtClean="0"/>
              <a:t>Esteban et al. comparison of clinical criteria for the acute respiratory distress syndrome with autopsy findings. Ann Intern Med 2004;141:440-5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28802"/>
            <a:ext cx="795754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직사각형 10"/>
          <p:cNvSpPr/>
          <p:nvPr/>
        </p:nvSpPr>
        <p:spPr>
          <a:xfrm>
            <a:off x="714348" y="4643446"/>
            <a:ext cx="7704856" cy="15716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SENSITIVITY and SPECIFICITY</a:t>
            </a:r>
            <a:endParaRPr lang="ko-KR" altLang="en-US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31486"/>
            <a:ext cx="8229600" cy="3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5652120" y="2564904"/>
            <a:ext cx="1440160" cy="20162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85786" y="6215082"/>
            <a:ext cx="7429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buNone/>
            </a:pPr>
            <a:r>
              <a:rPr lang="en-US" altLang="ko-KR" sz="1000" dirty="0" smtClean="0"/>
              <a:t>Esteban et al. comparison of clinical criteria for the acute respiratory distress syndrome with autopsy findings. Ann Intern Med 2004;141:440-5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PERCEPTION OF ALI </a:t>
            </a:r>
            <a:br>
              <a:rPr lang="en-US" altLang="ko-KR" dirty="0" smtClean="0"/>
            </a:br>
            <a:r>
              <a:rPr lang="en-US" altLang="ko-KR" dirty="0" smtClean="0"/>
              <a:t>AS NOT SEVERE AS 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ARDS is </a:t>
            </a:r>
            <a:r>
              <a:rPr lang="en-US" altLang="ko-KR" sz="2000" u="sng" dirty="0" smtClean="0"/>
              <a:t>under recognized </a:t>
            </a:r>
            <a:r>
              <a:rPr lang="en-US" altLang="ko-KR" sz="2000" dirty="0" smtClean="0"/>
              <a:t>by clinicians as defined using the AECC criteria. Especially, PaO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/FiO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&lt;300 mmHg</a:t>
            </a:r>
          </a:p>
          <a:p>
            <a:pPr lvl="1" algn="r">
              <a:buNone/>
            </a:pPr>
            <a:r>
              <a:rPr lang="en-US" altLang="ko-KR" sz="1000" dirty="0" smtClean="0"/>
              <a:t>Ferguson et al. airway pressures, tidal volumes, and mortality in patients with acute respiratory distress syndrome </a:t>
            </a:r>
            <a:r>
              <a:rPr lang="en-US" altLang="ko-KR" sz="1000" dirty="0" err="1" smtClean="0"/>
              <a:t>Crit</a:t>
            </a:r>
            <a:r>
              <a:rPr lang="en-US" altLang="ko-KR" sz="1000" dirty="0" smtClean="0"/>
              <a:t> care med 2005</a:t>
            </a:r>
          </a:p>
          <a:p>
            <a:pPr lvl="1" algn="r">
              <a:buNone/>
            </a:pPr>
            <a:r>
              <a:rPr lang="en-US" altLang="ko-KR" sz="1000" dirty="0" err="1" smtClean="0"/>
              <a:t>Kalhan</a:t>
            </a:r>
            <a:r>
              <a:rPr lang="en-US" altLang="ko-KR" sz="1000" dirty="0" smtClean="0"/>
              <a:t> et al. Underuse of lung protective ventilation: analysis of potential factors to explain physician behavior 2006</a:t>
            </a:r>
          </a:p>
          <a:p>
            <a:pPr lvl="1" algn="r">
              <a:buNone/>
            </a:pPr>
            <a:r>
              <a:rPr lang="en-US" altLang="ko-KR" sz="1000" dirty="0" err="1" smtClean="0"/>
              <a:t>Rubenfeld</a:t>
            </a:r>
            <a:r>
              <a:rPr lang="en-US" altLang="ko-KR" sz="1000" dirty="0" smtClean="0"/>
              <a:t> et al. barriers to providing lung protective ventilation to patients with acute lung injury 2004</a:t>
            </a:r>
          </a:p>
          <a:p>
            <a:pPr lvl="1">
              <a:buNone/>
            </a:pP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857232"/>
            <a:ext cx="634365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1214414" y="5286388"/>
            <a:ext cx="778672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buNone/>
            </a:pPr>
            <a:r>
              <a:rPr lang="en-US" altLang="ko-KR" sz="1000" dirty="0" err="1" smtClean="0"/>
              <a:t>Kalhan</a:t>
            </a:r>
            <a:r>
              <a:rPr lang="en-US" altLang="ko-KR" sz="1000" dirty="0" smtClean="0"/>
              <a:t> et al. Underuse of lung protective ventilation: analysis of potential factors to explain physician behavior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485778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5214942" y="274638"/>
            <a:ext cx="3471858" cy="6297634"/>
          </a:xfrm>
        </p:spPr>
        <p:txBody>
          <a:bodyPr/>
          <a:lstStyle/>
          <a:p>
            <a:r>
              <a:rPr lang="en-US" altLang="ko-KR" sz="2000" dirty="0" smtClean="0"/>
              <a:t>Trials with survival benefit</a:t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Trials with no survival benefit </a:t>
            </a:r>
            <a:br>
              <a:rPr lang="en-US" altLang="ko-KR" sz="2000" dirty="0" smtClean="0"/>
            </a:b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1) ineffective interventions</a:t>
            </a:r>
            <a:br>
              <a:rPr lang="en-US" altLang="ko-KR" sz="1400" dirty="0" smtClean="0"/>
            </a:b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2) broad definition of ARDS  with </a:t>
            </a:r>
            <a:br>
              <a:rPr lang="en-US" altLang="ko-KR" sz="1400" dirty="0" smtClean="0"/>
            </a:br>
            <a:r>
              <a:rPr lang="en-US" altLang="ko-KR" sz="1400" dirty="0" smtClean="0"/>
              <a:t>      heterogeneous group of patients </a:t>
            </a:r>
            <a:endParaRPr lang="ko-KR" altLang="en-US" sz="1400" dirty="0"/>
          </a:p>
        </p:txBody>
      </p:sp>
      <p:sp>
        <p:nvSpPr>
          <p:cNvPr id="4" name="직사각형 3"/>
          <p:cNvSpPr/>
          <p:nvPr/>
        </p:nvSpPr>
        <p:spPr>
          <a:xfrm>
            <a:off x="5286380" y="6286520"/>
            <a:ext cx="38576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/>
            <a:r>
              <a:rPr lang="en-US" altLang="ko-KR" sz="1000" dirty="0" err="1" smtClean="0"/>
              <a:t>Phua</a:t>
            </a:r>
            <a:r>
              <a:rPr lang="en-US" altLang="ko-KR" sz="1000" dirty="0" smtClean="0"/>
              <a:t> J, Stewart TE, Ferguson ND. </a:t>
            </a:r>
            <a:r>
              <a:rPr lang="en-US" altLang="ko-KR" sz="1000" i="1" dirty="0" err="1" smtClean="0"/>
              <a:t>Crit</a:t>
            </a:r>
            <a:r>
              <a:rPr lang="en-US" altLang="ko-KR" sz="1000" i="1" dirty="0" smtClean="0"/>
              <a:t> Care Med. 2008;36(10):2912-</a:t>
            </a:r>
            <a:r>
              <a:rPr lang="en-US" altLang="ko-KR" sz="1000" dirty="0" smtClean="0"/>
              <a:t>2921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23528" y="836712"/>
            <a:ext cx="4752528" cy="8640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갈매기형 수장 21"/>
          <p:cNvSpPr/>
          <p:nvPr/>
        </p:nvSpPr>
        <p:spPr>
          <a:xfrm rot="16200000">
            <a:off x="6753448" y="2286673"/>
            <a:ext cx="412447" cy="72008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52"/>
            <a:ext cx="378621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857496"/>
            <a:ext cx="6397577" cy="363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직사각형 7"/>
          <p:cNvSpPr/>
          <p:nvPr/>
        </p:nvSpPr>
        <p:spPr>
          <a:xfrm>
            <a:off x="2285984" y="6457890"/>
            <a:ext cx="68580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buNone/>
            </a:pPr>
            <a:r>
              <a:rPr lang="en-US" altLang="ko-KR" sz="1000" dirty="0" err="1" smtClean="0"/>
              <a:t>Rubenfeld</a:t>
            </a:r>
            <a:r>
              <a:rPr lang="en-US" altLang="ko-KR" sz="1000" dirty="0" smtClean="0"/>
              <a:t> et al. barriers to providing lung protective ventilation to patients with acute lung injury 2004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571472" y="1142984"/>
            <a:ext cx="3786214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1472" y="5214950"/>
            <a:ext cx="6429420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Empirical Evaluation of </a:t>
            </a:r>
            <a:br>
              <a:rPr lang="en-US" altLang="ko-KR" dirty="0" smtClean="0"/>
            </a:br>
            <a:r>
              <a:rPr lang="en-US" altLang="ko-KR" dirty="0" smtClean="0"/>
              <a:t>Draft Definition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Cohort assembly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Variables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Analytic Framework and Statistical methods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COHORT ASSEMBLY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/>
          <a:lstStyle/>
          <a:p>
            <a:r>
              <a:rPr lang="en-US" altLang="ko-KR" sz="2000" b="1" dirty="0" smtClean="0"/>
              <a:t>Studies</a:t>
            </a:r>
          </a:p>
          <a:p>
            <a:pPr marL="971550" lvl="1" indent="-514350">
              <a:buAutoNum type="arabicParenR"/>
            </a:pPr>
            <a:r>
              <a:rPr lang="en-US" altLang="ko-KR" sz="2000" dirty="0" smtClean="0"/>
              <a:t>Large multicenter prospective cohorts consecutive patients or randomized trials or </a:t>
            </a:r>
          </a:p>
          <a:p>
            <a:pPr marL="971550" lvl="1" indent="-514350">
              <a:buNone/>
            </a:pPr>
            <a:r>
              <a:rPr lang="en-US" altLang="ko-KR" sz="2000" dirty="0" smtClean="0"/>
              <a:t>	Smaller single-center prospective studies with unique radiological or physiological data that enrolled adult patients with ALI as defined by AECC</a:t>
            </a:r>
          </a:p>
          <a:p>
            <a:pPr marL="971550" lvl="1" indent="-514350">
              <a:buNone/>
            </a:pPr>
            <a:r>
              <a:rPr lang="en-US" altLang="ko-KR" sz="2000" dirty="0" smtClean="0"/>
              <a:t>2) 	Collected granular data necessary to apply the individual criteria of both the draft Berlin Definition and the AECC definition</a:t>
            </a:r>
          </a:p>
          <a:p>
            <a:pPr marL="971550" lvl="1" indent="-514350">
              <a:buNone/>
            </a:pPr>
            <a:r>
              <a:rPr lang="en-US" altLang="ko-KR" sz="2000" dirty="0" smtClean="0"/>
              <a:t>3) 	Authors of these original studies were willing to share data and collaborate</a:t>
            </a:r>
          </a:p>
          <a:p>
            <a:pPr marL="971550" lvl="1" indent="-514350">
              <a:buFont typeface="Wingdings" pitchFamily="2" charset="2"/>
              <a:buChar char="à"/>
            </a:pPr>
            <a:r>
              <a:rPr lang="en-US" altLang="ko-KR" sz="2000" dirty="0" smtClean="0">
                <a:sym typeface="Wingdings" pitchFamily="2" charset="2"/>
              </a:rPr>
              <a:t>7 distinct data sets</a:t>
            </a:r>
          </a:p>
          <a:p>
            <a:pPr marL="971550" lvl="1" indent="-514350">
              <a:buNone/>
            </a:pPr>
            <a:r>
              <a:rPr lang="en-US" altLang="ko-KR" sz="2000" dirty="0" smtClean="0">
                <a:sym typeface="Wingdings" pitchFamily="2" charset="2"/>
              </a:rPr>
              <a:t>	(</a:t>
            </a:r>
            <a:r>
              <a:rPr lang="en-US" altLang="ko-KR" sz="2000" u="sng" dirty="0" smtClean="0">
                <a:sym typeface="Wingdings" pitchFamily="2" charset="2"/>
              </a:rPr>
              <a:t>4 multicenter clinical studies </a:t>
            </a:r>
            <a:r>
              <a:rPr lang="en-US" altLang="ko-KR" sz="2000" dirty="0" smtClean="0">
                <a:sym typeface="Wingdings" pitchFamily="2" charset="2"/>
              </a:rPr>
              <a:t>for the clinical database, </a:t>
            </a:r>
            <a:r>
              <a:rPr lang="en-US" altLang="ko-KR" sz="2000" u="sng" dirty="0" smtClean="0">
                <a:sym typeface="Wingdings" pitchFamily="2" charset="2"/>
              </a:rPr>
              <a:t>3 single center </a:t>
            </a:r>
            <a:r>
              <a:rPr lang="en-US" altLang="ko-KR" sz="2000" dirty="0" smtClean="0">
                <a:sym typeface="Wingdings" pitchFamily="2" charset="2"/>
              </a:rPr>
              <a:t>physiological studies for the physiological database)</a:t>
            </a:r>
            <a:endParaRPr lang="en-US" altLang="ko-K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VARIABLES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Mortality</a:t>
            </a:r>
          </a:p>
          <a:p>
            <a:pPr lvl="1"/>
            <a:r>
              <a:rPr lang="en-US" altLang="ko-KR" sz="2000" dirty="0" smtClean="0"/>
              <a:t>Hospital mortality or 90 day mortality 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Duration of mechanical ventilation</a:t>
            </a:r>
          </a:p>
          <a:p>
            <a:pPr lvl="1"/>
            <a:r>
              <a:rPr lang="en-US" altLang="ko-KR" sz="2000" dirty="0" smtClean="0"/>
              <a:t>Ventilator free days at 28days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after the diagnosis of ALI 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Indirect marker of severity of lung injury </a:t>
            </a:r>
          </a:p>
          <a:p>
            <a:pPr lvl="1"/>
            <a:r>
              <a:rPr lang="en-US" altLang="ko-KR" sz="2000" dirty="0" smtClean="0"/>
              <a:t>Duration of mechanical ventilation in survivors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Progression of severity of ARDS within 7 days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VARIABLES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/>
          <a:lstStyle/>
          <a:p>
            <a:r>
              <a:rPr lang="en-US" altLang="ko-KR" sz="2000" dirty="0" smtClean="0"/>
              <a:t>Chest radiograph</a:t>
            </a:r>
          </a:p>
          <a:p>
            <a:pPr lvl="1"/>
            <a:r>
              <a:rPr lang="en-US" altLang="ko-KR" sz="2000" u="sng" dirty="0" smtClean="0"/>
              <a:t>More extensive involvement : 3-4 quadrants</a:t>
            </a:r>
          </a:p>
          <a:p>
            <a:pPr lvl="1">
              <a:buNone/>
            </a:pPr>
            <a:r>
              <a:rPr lang="en-US" altLang="ko-KR" sz="2000" dirty="0" smtClean="0"/>
              <a:t>	</a:t>
            </a:r>
            <a:r>
              <a:rPr lang="en-US" altLang="ko-KR" sz="2000" dirty="0" err="1" smtClean="0"/>
              <a:t>vs</a:t>
            </a:r>
            <a:r>
              <a:rPr lang="en-US" altLang="ko-KR" sz="2000" dirty="0" smtClean="0"/>
              <a:t> Minimal involvement: 2 quadrants(bilateral opacities)</a:t>
            </a:r>
          </a:p>
          <a:p>
            <a:pPr lvl="1">
              <a:buNone/>
            </a:pPr>
            <a:endParaRPr lang="en-US" altLang="ko-KR" sz="2000" dirty="0" smtClean="0"/>
          </a:p>
          <a:p>
            <a:r>
              <a:rPr lang="en-US" altLang="ko-KR" sz="2000" dirty="0" smtClean="0"/>
              <a:t>Static compliance of the respiratory system(C</a:t>
            </a:r>
            <a:r>
              <a:rPr lang="en-US" altLang="ko-KR" sz="1400" dirty="0" smtClean="0"/>
              <a:t>RS</a:t>
            </a:r>
            <a:r>
              <a:rPr lang="en-US" altLang="ko-KR" sz="2000" dirty="0" smtClean="0"/>
              <a:t>)</a:t>
            </a:r>
          </a:p>
          <a:p>
            <a:pPr lvl="1"/>
            <a:r>
              <a:rPr lang="en-US" altLang="ko-KR" sz="2000" dirty="0" smtClean="0"/>
              <a:t>Tidal volume/</a:t>
            </a:r>
            <a:r>
              <a:rPr lang="en-US" altLang="ko-KR" sz="2000" dirty="0" err="1" smtClean="0"/>
              <a:t>Pplat</a:t>
            </a:r>
            <a:r>
              <a:rPr lang="en-US" altLang="ko-KR" sz="2000" dirty="0" smtClean="0"/>
              <a:t>(</a:t>
            </a:r>
            <a:r>
              <a:rPr lang="en-US" altLang="ko-KR" sz="1400" dirty="0" smtClean="0"/>
              <a:t>cmH</a:t>
            </a:r>
            <a:r>
              <a:rPr lang="en-US" altLang="ko-KR" sz="1050" dirty="0" smtClean="0"/>
              <a:t>2</a:t>
            </a:r>
            <a:r>
              <a:rPr lang="en-US" altLang="ko-KR" sz="1400" dirty="0" smtClean="0"/>
              <a:t>O</a:t>
            </a:r>
            <a:r>
              <a:rPr lang="en-US" altLang="ko-KR" sz="2000" dirty="0" smtClean="0"/>
              <a:t>) - PEEP(</a:t>
            </a:r>
            <a:r>
              <a:rPr lang="en-US" altLang="ko-KR" sz="1400" dirty="0" smtClean="0"/>
              <a:t>cmH</a:t>
            </a:r>
            <a:r>
              <a:rPr lang="en-US" altLang="ko-KR" sz="1050" dirty="0" smtClean="0"/>
              <a:t>2</a:t>
            </a:r>
            <a:r>
              <a:rPr lang="en-US" altLang="ko-KR" sz="1400" dirty="0" smtClean="0"/>
              <a:t>O</a:t>
            </a:r>
            <a:r>
              <a:rPr lang="en-US" altLang="ko-KR" sz="2000" dirty="0" smtClean="0"/>
              <a:t>)</a:t>
            </a:r>
          </a:p>
          <a:p>
            <a:r>
              <a:rPr lang="en-US" altLang="ko-KR" sz="2000" dirty="0" smtClean="0"/>
              <a:t>Corrected expired volume per minute(VE</a:t>
            </a:r>
            <a:r>
              <a:rPr lang="en-US" altLang="ko-KR" sz="1400" dirty="0" smtClean="0"/>
              <a:t>CORR</a:t>
            </a:r>
            <a:r>
              <a:rPr lang="en-US" altLang="ko-KR" sz="2000" dirty="0" smtClean="0"/>
              <a:t>)</a:t>
            </a:r>
          </a:p>
          <a:p>
            <a:pPr lvl="1"/>
            <a:r>
              <a:rPr lang="en-US" altLang="ko-KR" sz="2000" dirty="0" smtClean="0"/>
              <a:t>Minute ventilation x arterial partial pressure of carbon dioxide(PaCO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) /40mmHg</a:t>
            </a:r>
          </a:p>
          <a:p>
            <a:pPr lvl="1">
              <a:buNone/>
            </a:pPr>
            <a:endParaRPr lang="en-US" altLang="ko-KR" sz="2000" dirty="0" smtClean="0"/>
          </a:p>
          <a:p>
            <a:r>
              <a:rPr lang="en-US" altLang="ko-KR" sz="2000" dirty="0" smtClean="0"/>
              <a:t>Total lung weight 	</a:t>
            </a:r>
          </a:p>
          <a:p>
            <a:pPr lvl="1"/>
            <a:r>
              <a:rPr lang="en-US" altLang="ko-KR" sz="2000" dirty="0" smtClean="0"/>
              <a:t>Quantitative CT images</a:t>
            </a:r>
          </a:p>
          <a:p>
            <a:r>
              <a:rPr lang="en-US" altLang="ko-KR" sz="2000" dirty="0" smtClean="0"/>
              <a:t>Shunt 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Analytic Framework and Statistical 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/>
          <a:lstStyle/>
          <a:p>
            <a:r>
              <a:rPr lang="en-US" altLang="ko-KR" sz="2000" dirty="0" smtClean="0"/>
              <a:t>Determine the distribution of </a:t>
            </a:r>
            <a:r>
              <a:rPr lang="en-US" altLang="ko-KR" sz="2000" u="sng" dirty="0" smtClean="0"/>
              <a:t>patient characteristics </a:t>
            </a:r>
            <a:r>
              <a:rPr lang="en-US" altLang="ko-KR" sz="2000" dirty="0" smtClean="0"/>
              <a:t>across the defined severity categories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Evaluate </a:t>
            </a:r>
            <a:r>
              <a:rPr lang="en-US" altLang="ko-KR" sz="2000" u="sng" dirty="0" smtClean="0"/>
              <a:t>the value of proposed ancillary variables </a:t>
            </a:r>
            <a:r>
              <a:rPr lang="en-US" altLang="ko-KR" sz="2000" dirty="0" smtClean="0"/>
              <a:t>in defining ARDS subgroup in the draft definition</a:t>
            </a:r>
          </a:p>
          <a:p>
            <a:pPr lvl="1"/>
            <a:r>
              <a:rPr lang="en-US" altLang="ko-KR" sz="2000" dirty="0" smtClean="0"/>
              <a:t>More severe radiographic criterion</a:t>
            </a:r>
          </a:p>
          <a:p>
            <a:pPr lvl="1"/>
            <a:r>
              <a:rPr lang="en-US" altLang="ko-KR" sz="2000" dirty="0" smtClean="0"/>
              <a:t>Higher PEEP levels</a:t>
            </a:r>
          </a:p>
          <a:p>
            <a:pPr lvl="1"/>
            <a:r>
              <a:rPr lang="en-US" altLang="ko-KR" sz="2000" dirty="0" smtClean="0"/>
              <a:t>Static respiratory compliance </a:t>
            </a:r>
          </a:p>
          <a:p>
            <a:pPr lvl="1"/>
            <a:r>
              <a:rPr lang="en-US" altLang="ko-KR" sz="2000" dirty="0" smtClean="0"/>
              <a:t>VE</a:t>
            </a:r>
            <a:r>
              <a:rPr lang="en-US" altLang="ko-KR" sz="1400" dirty="0" smtClean="0"/>
              <a:t>CORR</a:t>
            </a:r>
            <a:r>
              <a:rPr lang="en-US" altLang="ko-KR" sz="2000" dirty="0" smtClean="0"/>
              <a:t> 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Determine </a:t>
            </a:r>
            <a:r>
              <a:rPr lang="en-US" altLang="ko-KR" sz="2000" u="sng" dirty="0" smtClean="0"/>
              <a:t>the predictive validity for mortality of the final Berlin Definition 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Compare the final Berlin definition to the AECC definition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&lt;RESULTS&gt;</a:t>
            </a:r>
            <a:br>
              <a:rPr lang="en-US" altLang="ko-KR" dirty="0" smtClean="0"/>
            </a:br>
            <a:r>
              <a:rPr lang="en-US" altLang="ko-KR" sz="2000" dirty="0" smtClean="0"/>
              <a:t>DRAFT CONSEUNSUS DEFINITION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/>
          <a:lstStyle/>
          <a:p>
            <a:r>
              <a:rPr lang="en-US" altLang="ko-KR" sz="2000" dirty="0" smtClean="0"/>
              <a:t>The ARDS conceptual model </a:t>
            </a:r>
          </a:p>
          <a:p>
            <a:pPr lvl="1"/>
            <a:r>
              <a:rPr lang="en-US" altLang="ko-KR" sz="1800" dirty="0" smtClean="0"/>
              <a:t>Acute, diffuse and inflammatory lung injury</a:t>
            </a:r>
          </a:p>
          <a:p>
            <a:pPr lvl="1">
              <a:buFont typeface="Wingdings"/>
              <a:buChar char="à"/>
            </a:pPr>
            <a:r>
              <a:rPr lang="en-US" altLang="ko-KR" sz="1800" dirty="0" smtClean="0">
                <a:sym typeface="Wingdings" pitchFamily="2" charset="2"/>
              </a:rPr>
              <a:t>Increased pulmonary vascular permeability </a:t>
            </a:r>
          </a:p>
          <a:p>
            <a:pPr lvl="1">
              <a:buFont typeface="Wingdings"/>
              <a:buChar char="à"/>
            </a:pPr>
            <a:r>
              <a:rPr lang="en-US" altLang="ko-KR" sz="1800" dirty="0" smtClean="0">
                <a:sym typeface="Wingdings" pitchFamily="2" charset="2"/>
              </a:rPr>
              <a:t>Increased lung weight</a:t>
            </a:r>
          </a:p>
          <a:p>
            <a:pPr lvl="1">
              <a:buFont typeface="Wingdings"/>
              <a:buChar char="à"/>
            </a:pPr>
            <a:r>
              <a:rPr lang="en-US" altLang="ko-KR" sz="1800" dirty="0" smtClean="0">
                <a:sym typeface="Wingdings" pitchFamily="2" charset="2"/>
              </a:rPr>
              <a:t>Loss of aerated lung tissue</a:t>
            </a:r>
          </a:p>
          <a:p>
            <a:pPr lvl="1">
              <a:buFont typeface="Wingdings"/>
              <a:buChar char="à"/>
            </a:pPr>
            <a:endParaRPr lang="en-US" altLang="ko-KR" sz="1800" dirty="0" smtClean="0">
              <a:sym typeface="Wingdings" pitchFamily="2" charset="2"/>
            </a:endParaRPr>
          </a:p>
          <a:p>
            <a:r>
              <a:rPr lang="en-US" altLang="ko-KR" sz="2000" dirty="0" smtClean="0">
                <a:sym typeface="Wingdings" pitchFamily="2" charset="2"/>
              </a:rPr>
              <a:t>Clinical hallmarks</a:t>
            </a:r>
          </a:p>
          <a:p>
            <a:pPr lvl="1"/>
            <a:r>
              <a:rPr lang="en-US" altLang="ko-KR" sz="1800" dirty="0" smtClean="0">
                <a:sym typeface="Wingdings" pitchFamily="2" charset="2"/>
              </a:rPr>
              <a:t>Hypoxemia </a:t>
            </a:r>
          </a:p>
          <a:p>
            <a:pPr lvl="1"/>
            <a:r>
              <a:rPr lang="en-US" altLang="ko-KR" sz="1800" dirty="0" smtClean="0">
                <a:sym typeface="Wingdings" pitchFamily="2" charset="2"/>
              </a:rPr>
              <a:t>Bilateral radiographic opacities with increased venous admixture</a:t>
            </a:r>
          </a:p>
          <a:p>
            <a:pPr lvl="1"/>
            <a:r>
              <a:rPr lang="en-US" altLang="ko-KR" sz="1800" dirty="0" smtClean="0">
                <a:sym typeface="Wingdings" pitchFamily="2" charset="2"/>
              </a:rPr>
              <a:t>Increased physiologic dead space</a:t>
            </a:r>
          </a:p>
          <a:p>
            <a:pPr lvl="1"/>
            <a:r>
              <a:rPr lang="en-US" altLang="ko-KR" sz="1800" dirty="0" smtClean="0">
                <a:sym typeface="Wingdings" pitchFamily="2" charset="2"/>
              </a:rPr>
              <a:t>Decreased lung compliance</a:t>
            </a:r>
          </a:p>
          <a:p>
            <a:pPr lvl="1"/>
            <a:endParaRPr lang="en-US" altLang="ko-KR" sz="1800" dirty="0" smtClean="0">
              <a:sym typeface="Wingdings" pitchFamily="2" charset="2"/>
            </a:endParaRPr>
          </a:p>
          <a:p>
            <a:r>
              <a:rPr lang="en-US" altLang="ko-KR" sz="2000" dirty="0" err="1" smtClean="0">
                <a:sym typeface="Wingdings" pitchFamily="2" charset="2"/>
              </a:rPr>
              <a:t>Morpholocial</a:t>
            </a:r>
            <a:r>
              <a:rPr lang="en-US" altLang="ko-KR" sz="2000" dirty="0" smtClean="0">
                <a:sym typeface="Wingdings" pitchFamily="2" charset="2"/>
              </a:rPr>
              <a:t> hallmarks</a:t>
            </a:r>
          </a:p>
          <a:p>
            <a:pPr lvl="1"/>
            <a:r>
              <a:rPr lang="en-US" altLang="ko-KR" sz="1800" dirty="0" smtClean="0">
                <a:sym typeface="Wingdings" pitchFamily="2" charset="2"/>
              </a:rPr>
              <a:t>Diffuse alveolar damage(edema, inflammation, hyaline membrane, hemorrhage)</a:t>
            </a:r>
            <a:endParaRPr lang="en-US" altLang="ko-K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DRAFT DEFINITION CRITERIA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Mild, Moderate, Severe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Ancillary variables</a:t>
            </a:r>
          </a:p>
          <a:p>
            <a:pPr lvl="1"/>
            <a:r>
              <a:rPr lang="en-US" altLang="ko-KR" sz="2000" dirty="0" smtClean="0"/>
              <a:t>Timing </a:t>
            </a:r>
          </a:p>
          <a:p>
            <a:pPr lvl="1"/>
            <a:r>
              <a:rPr lang="en-US" altLang="ko-KR" sz="2000" dirty="0" smtClean="0"/>
              <a:t>Chest imaging</a:t>
            </a:r>
          </a:p>
          <a:p>
            <a:pPr lvl="1"/>
            <a:r>
              <a:rPr lang="en-US" altLang="ko-KR" sz="2000" dirty="0" smtClean="0"/>
              <a:t>Origin of edema </a:t>
            </a:r>
          </a:p>
          <a:p>
            <a:pPr lvl="1"/>
            <a:r>
              <a:rPr lang="en-US" altLang="ko-KR" sz="2000" dirty="0" smtClean="0"/>
              <a:t>Oxygenation</a:t>
            </a:r>
          </a:p>
          <a:p>
            <a:pPr lvl="1"/>
            <a:r>
              <a:rPr lang="en-US" altLang="ko-KR" sz="2000" dirty="0" smtClean="0"/>
              <a:t>Additional physiologic measurements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txBody>
          <a:bodyPr/>
          <a:lstStyle/>
          <a:p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en-US" altLang="ko-KR" sz="4000" dirty="0" smtClean="0"/>
              <a:t>ANCILLARY VARIABLES</a:t>
            </a:r>
            <a:br>
              <a:rPr lang="en-US" altLang="ko-KR" sz="4000" dirty="0" smtClean="0"/>
            </a:br>
            <a:r>
              <a:rPr lang="en-US" altLang="ko-KR" sz="2000" dirty="0" smtClean="0"/>
              <a:t>TIMING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Indentified within 72hours of recognition of the underlying risk factor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Identified with ARDS within 7days</a:t>
            </a:r>
          </a:p>
          <a:p>
            <a:pPr lvl="1"/>
            <a:r>
              <a:rPr lang="en-US" altLang="ko-KR" sz="2000" dirty="0" smtClean="0"/>
              <a:t>known clinical insult</a:t>
            </a:r>
          </a:p>
          <a:p>
            <a:pPr lvl="1"/>
            <a:r>
              <a:rPr lang="en-US" altLang="ko-KR" sz="2000" dirty="0" smtClean="0"/>
              <a:t>New or worsening respiratory symptoms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ANCILLARY VARIABLES </a:t>
            </a:r>
            <a:br>
              <a:rPr lang="en-US" altLang="ko-KR" sz="4000" dirty="0" smtClean="0"/>
            </a:br>
            <a:r>
              <a:rPr lang="en-US" altLang="ko-KR" sz="2000" dirty="0" smtClean="0"/>
              <a:t>CHEST IMAGING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Retained bilateral opacities consistent with pulmonary edema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on chest radiograph</a:t>
            </a:r>
          </a:p>
          <a:p>
            <a:pPr>
              <a:buNone/>
            </a:pPr>
            <a:r>
              <a:rPr lang="en-US" altLang="ko-KR" sz="2000" dirty="0" smtClean="0">
                <a:sym typeface="Wingdings" pitchFamily="2" charset="2"/>
              </a:rPr>
              <a:t> could be </a:t>
            </a:r>
            <a:r>
              <a:rPr lang="en-US" altLang="ko-KR" sz="2000" dirty="0" smtClean="0"/>
              <a:t>demonstrated explicitly on CT scan instead of  radiograph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Severe ARDS: </a:t>
            </a:r>
          </a:p>
          <a:p>
            <a:pPr lvl="1"/>
            <a:r>
              <a:rPr lang="en-US" altLang="ko-KR" sz="2000" dirty="0" smtClean="0"/>
              <a:t>more extensive opacities(3 or 4 quadrants on chest radiograph)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&lt;BACKGROUND&gt;</a:t>
            </a:r>
            <a:endParaRPr lang="ko-KR" alt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/>
          <a:lstStyle/>
          <a:p>
            <a:r>
              <a:rPr lang="en-US" altLang="ko-KR" sz="2000" dirty="0" smtClean="0"/>
              <a:t>Laennec’s 1821 description of “idiopathic </a:t>
            </a:r>
            <a:r>
              <a:rPr lang="en-US" altLang="ko-KR" sz="2000" u="sng" dirty="0" err="1" smtClean="0"/>
              <a:t>anasarca</a:t>
            </a:r>
            <a:r>
              <a:rPr lang="en-US" altLang="ko-KR" sz="2000" u="sng" dirty="0" smtClean="0"/>
              <a:t> </a:t>
            </a:r>
            <a:r>
              <a:rPr lang="en-US" altLang="ko-KR" sz="2000" dirty="0" smtClean="0"/>
              <a:t>of the lungs”</a:t>
            </a:r>
          </a:p>
          <a:p>
            <a:endParaRPr lang="en-US" altLang="ko-KR" sz="2000" dirty="0" smtClean="0"/>
          </a:p>
          <a:p>
            <a:r>
              <a:rPr lang="en-US" altLang="ko-KR" sz="2000" u="sng" dirty="0" smtClean="0"/>
              <a:t>Initial description </a:t>
            </a:r>
            <a:r>
              <a:rPr lang="en-US" altLang="ko-KR" sz="2000" dirty="0" smtClean="0"/>
              <a:t>of acute respiratory distress syndrome </a:t>
            </a:r>
          </a:p>
          <a:p>
            <a:pPr lvl="1"/>
            <a:r>
              <a:rPr lang="en-US" altLang="ko-KR" sz="1800" dirty="0" smtClean="0"/>
              <a:t>12 patients with acute respiratory distress, cyanosis refractory to oxygen therapy, decreased lung compliance and diffuse infiltrates on the chest X-ray</a:t>
            </a:r>
          </a:p>
          <a:p>
            <a:pPr lvl="2" algn="r"/>
            <a:r>
              <a:rPr lang="en-US" altLang="ko-KR" sz="1000" dirty="0" err="1" smtClean="0"/>
              <a:t>Ashbaugh</a:t>
            </a:r>
            <a:r>
              <a:rPr lang="en-US" altLang="ko-KR" sz="1000" dirty="0" smtClean="0"/>
              <a:t> et al Acute respiratory distress in adults, Lancet.1967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The development of the </a:t>
            </a:r>
            <a:r>
              <a:rPr lang="en-US" altLang="ko-KR" sz="1800" u="sng" dirty="0" smtClean="0"/>
              <a:t>lung injury score </a:t>
            </a:r>
            <a:r>
              <a:rPr lang="en-US" altLang="ko-KR" sz="1800" dirty="0" smtClean="0"/>
              <a:t>by Murray and colleagues in 1988</a:t>
            </a:r>
          </a:p>
          <a:p>
            <a:pPr lvl="1"/>
            <a:r>
              <a:rPr lang="en-US" altLang="ko-KR" sz="1800" dirty="0" smtClean="0"/>
              <a:t>An expanded definition of the adult respiratory </a:t>
            </a:r>
            <a:r>
              <a:rPr lang="sv-SE" altLang="ko-KR" sz="1800" dirty="0" smtClean="0"/>
              <a:t>distress syndrome. </a:t>
            </a:r>
          </a:p>
          <a:p>
            <a:pPr lvl="1" algn="r">
              <a:buNone/>
            </a:pPr>
            <a:r>
              <a:rPr lang="en-US" altLang="ko-KR" sz="1000" dirty="0" smtClean="0"/>
              <a:t>        Murray JF, </a:t>
            </a:r>
            <a:r>
              <a:rPr lang="en-US" altLang="ko-KR" sz="1000" dirty="0" err="1" smtClean="0"/>
              <a:t>Matthay</a:t>
            </a:r>
            <a:r>
              <a:rPr lang="en-US" altLang="ko-KR" sz="1000" dirty="0" smtClean="0"/>
              <a:t> MA, Luce JM, et al: </a:t>
            </a:r>
            <a:r>
              <a:rPr lang="sv-SE" altLang="ko-KR" sz="1000" i="1" dirty="0" smtClean="0"/>
              <a:t>Am Rev Respir Dis 1988; </a:t>
            </a:r>
            <a:r>
              <a:rPr lang="en-US" altLang="ko-KR" sz="1000" dirty="0" smtClean="0"/>
              <a:t>138:720–723</a:t>
            </a:r>
          </a:p>
          <a:p>
            <a:endParaRPr lang="en-US" altLang="ko-K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ANCILLARY VARIABLES </a:t>
            </a:r>
            <a:br>
              <a:rPr lang="en-US" altLang="ko-KR" sz="4000" dirty="0" smtClean="0"/>
            </a:br>
            <a:r>
              <a:rPr lang="en-US" altLang="ko-KR" sz="2000" dirty="0" smtClean="0"/>
              <a:t>ORIGIN OF EDEMA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r>
              <a:rPr lang="en-US" altLang="ko-KR" sz="2000" dirty="0" smtClean="0"/>
              <a:t>Removed pulmonary artery wedge pressure criteria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Not fully explained by cardiac failure or fluid overload as judged by the treating physician using all available data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No ARDS risk factor, some objective evaluation (echocardiography) is required to help eliminate the possibility of hydrostatic edema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ARDS risk factor </a:t>
            </a:r>
          </a:p>
          <a:p>
            <a:endParaRPr lang="en-US" altLang="ko-KR" sz="2000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00100" y="4857760"/>
          <a:ext cx="6858048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/>
                <a:gridCol w="3429024"/>
              </a:tblGrid>
              <a:tr h="17087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Direct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Indirect</a:t>
                      </a:r>
                      <a:endParaRPr lang="ko-KR" altLang="en-US" sz="1200" dirty="0"/>
                    </a:p>
                  </a:txBody>
                  <a:tcPr/>
                </a:tc>
              </a:tr>
              <a:tr h="13242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Pneumonia</a:t>
                      </a:r>
                    </a:p>
                    <a:p>
                      <a:pPr latinLnBrk="1"/>
                      <a:r>
                        <a:rPr lang="en-US" altLang="ko-KR" sz="1200" dirty="0" smtClean="0"/>
                        <a:t>Aspiration of gastric contents</a:t>
                      </a:r>
                    </a:p>
                    <a:p>
                      <a:pPr latinLnBrk="1"/>
                      <a:r>
                        <a:rPr lang="en-US" altLang="ko-KR" sz="1200" dirty="0" smtClean="0"/>
                        <a:t>Inhalation</a:t>
                      </a:r>
                      <a:r>
                        <a:rPr lang="en-US" altLang="ko-KR" sz="1200" baseline="0" dirty="0" smtClean="0"/>
                        <a:t> injury</a:t>
                      </a:r>
                    </a:p>
                    <a:p>
                      <a:pPr latinLnBrk="1"/>
                      <a:r>
                        <a:rPr lang="en-US" altLang="ko-KR" sz="1200" baseline="0" dirty="0" smtClean="0"/>
                        <a:t>Pulmonary contusion</a:t>
                      </a:r>
                    </a:p>
                    <a:p>
                      <a:pPr latinLnBrk="1"/>
                      <a:r>
                        <a:rPr lang="en-US" altLang="ko-KR" sz="1200" baseline="0" dirty="0" smtClean="0"/>
                        <a:t>Near drowning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Nonpulmonary</a:t>
                      </a:r>
                      <a:r>
                        <a:rPr lang="en-US" altLang="ko-KR" sz="1200" dirty="0" smtClean="0"/>
                        <a:t> sepsis</a:t>
                      </a:r>
                    </a:p>
                    <a:p>
                      <a:pPr latinLnBrk="1"/>
                      <a:r>
                        <a:rPr lang="en-US" altLang="ko-KR" sz="1200" dirty="0" smtClean="0"/>
                        <a:t>Major trauma</a:t>
                      </a:r>
                    </a:p>
                    <a:p>
                      <a:pPr latinLnBrk="1"/>
                      <a:r>
                        <a:rPr lang="en-US" altLang="ko-KR" sz="1200" dirty="0" smtClean="0"/>
                        <a:t>Multiple</a:t>
                      </a:r>
                      <a:r>
                        <a:rPr lang="en-US" altLang="ko-KR" sz="1200" baseline="0" dirty="0" smtClean="0"/>
                        <a:t> transfusions</a:t>
                      </a:r>
                    </a:p>
                    <a:p>
                      <a:pPr latinLnBrk="1"/>
                      <a:r>
                        <a:rPr lang="en-US" altLang="ko-KR" sz="1200" baseline="0" dirty="0" smtClean="0"/>
                        <a:t>Severe burns</a:t>
                      </a:r>
                    </a:p>
                    <a:p>
                      <a:pPr latinLnBrk="1"/>
                      <a:r>
                        <a:rPr lang="en-US" altLang="ko-KR" sz="1200" baseline="0" dirty="0" smtClean="0"/>
                        <a:t>Pancreatitis</a:t>
                      </a:r>
                    </a:p>
                    <a:p>
                      <a:pPr latinLnBrk="1"/>
                      <a:r>
                        <a:rPr lang="en-US" altLang="ko-KR" sz="1200" baseline="0" dirty="0" err="1" smtClean="0"/>
                        <a:t>Noncardiogenic</a:t>
                      </a:r>
                      <a:r>
                        <a:rPr lang="en-US" altLang="ko-KR" sz="1200" baseline="0" dirty="0" smtClean="0"/>
                        <a:t> shock </a:t>
                      </a:r>
                    </a:p>
                    <a:p>
                      <a:pPr latinLnBrk="1"/>
                      <a:r>
                        <a:rPr lang="en-US" altLang="ko-KR" sz="1200" baseline="0" dirty="0" smtClean="0"/>
                        <a:t>Drug overdose</a:t>
                      </a:r>
                      <a:endParaRPr lang="ko-KR" alt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ANCILLARY VARIABLES </a:t>
            </a:r>
            <a:br>
              <a:rPr lang="en-US" altLang="ko-KR" sz="4000" dirty="0" smtClean="0"/>
            </a:br>
            <a:r>
              <a:rPr lang="en-US" altLang="ko-KR" sz="2000" dirty="0" smtClean="0"/>
              <a:t>OXYGENATION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ALI term removed </a:t>
            </a:r>
          </a:p>
          <a:p>
            <a:pPr lvl="1"/>
            <a:r>
              <a:rPr lang="en-US" altLang="ko-KR" sz="2000" dirty="0" smtClean="0"/>
              <a:t>Because, misuse of this term &amp; PEEP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Mild ARDS: PEEP minimum 5cmH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O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Severe ARDS: PEEP minimum 10cmH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O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/>
          <a:lstStyle/>
          <a:p>
            <a:r>
              <a:rPr lang="en-US" altLang="ko-KR" sz="3600" dirty="0" smtClean="0"/>
              <a:t>ANCILLARY VARIABLES </a:t>
            </a:r>
            <a:br>
              <a:rPr lang="en-US" altLang="ko-KR" sz="3600" dirty="0" smtClean="0"/>
            </a:br>
            <a:r>
              <a:rPr lang="en-US" altLang="ko-KR" sz="2000" dirty="0" smtClean="0"/>
              <a:t>ADDITIONAL PHYSIOLOGIC MEASUREMENTS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Increased </a:t>
            </a:r>
            <a:r>
              <a:rPr lang="en-US" altLang="ko-KR" sz="2000" dirty="0" err="1" smtClean="0"/>
              <a:t>deadspace</a:t>
            </a:r>
            <a:r>
              <a:rPr lang="en-US" altLang="ko-KR" sz="2000" dirty="0" smtClean="0"/>
              <a:t> </a:t>
            </a:r>
          </a:p>
          <a:p>
            <a:pPr lvl="1"/>
            <a:r>
              <a:rPr lang="en-US" altLang="ko-KR" sz="2000" dirty="0" smtClean="0"/>
              <a:t>Minute ventilation  standardized at a PaCO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 of 40mmHg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Severe ARDS</a:t>
            </a:r>
          </a:p>
          <a:p>
            <a:pPr lvl="1"/>
            <a:r>
              <a:rPr lang="en-US" altLang="ko-KR" sz="2000" dirty="0" smtClean="0"/>
              <a:t>Low respiratory system compliance(&lt;40ml/cmH</a:t>
            </a:r>
            <a:r>
              <a:rPr lang="en-US" altLang="ko-KR" sz="1400" dirty="0" smtClean="0"/>
              <a:t>2</a:t>
            </a:r>
            <a:r>
              <a:rPr lang="en-US" altLang="ko-KR" sz="2000" dirty="0" smtClean="0"/>
              <a:t>O) </a:t>
            </a:r>
          </a:p>
          <a:p>
            <a:pPr lvl="1"/>
            <a:r>
              <a:rPr lang="en-US" altLang="ko-KR" sz="2000" dirty="0" smtClean="0"/>
              <a:t>High VE</a:t>
            </a:r>
            <a:r>
              <a:rPr lang="en-US" altLang="ko-KR" sz="1400" dirty="0" smtClean="0"/>
              <a:t>CORR</a:t>
            </a:r>
            <a:r>
              <a:rPr lang="en-US" altLang="ko-KR" sz="2000" dirty="0" smtClean="0"/>
              <a:t>(&gt;10L/min) 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CT scanning, inflammatory markers, genetic markers </a:t>
            </a:r>
          </a:p>
          <a:p>
            <a:pPr lvl="1"/>
            <a:r>
              <a:rPr lang="en-US" altLang="ko-KR" sz="2000" dirty="0" smtClean="0"/>
              <a:t>Lack of routine availability , safety, sensitivity, specificity</a:t>
            </a:r>
          </a:p>
          <a:p>
            <a:pPr lvl="1"/>
            <a:endParaRPr lang="en-US" altLang="ko-KR" sz="1600" dirty="0" smtClean="0"/>
          </a:p>
          <a:p>
            <a:pPr lvl="1"/>
            <a:endParaRPr lang="en-US" altLang="ko-KR" sz="1600" dirty="0" smtClean="0"/>
          </a:p>
          <a:p>
            <a:pPr lvl="1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DRAFT DEFINITION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Mild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Moderate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Severe</a:t>
                      </a:r>
                      <a:endParaRPr lang="ko-KR" alt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Timing</a:t>
                      </a:r>
                      <a:endParaRPr lang="ko-KR" altLang="en-US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Acute onset within</a:t>
                      </a:r>
                      <a:r>
                        <a:rPr lang="en-US" altLang="ko-KR" sz="1200" baseline="0" dirty="0" smtClean="0"/>
                        <a:t> 1 week of a known clinical insult or new/worsening respiratory symptoms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Hypoxemia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PaO</a:t>
                      </a:r>
                      <a:r>
                        <a:rPr lang="en-US" altLang="ko-KR" sz="1050" dirty="0" smtClean="0"/>
                        <a:t>2</a:t>
                      </a:r>
                      <a:r>
                        <a:rPr lang="en-US" altLang="ko-KR" sz="1200" dirty="0" smtClean="0"/>
                        <a:t>/FiO</a:t>
                      </a:r>
                      <a:r>
                        <a:rPr lang="en-US" altLang="ko-KR" sz="1000" dirty="0" smtClean="0"/>
                        <a:t>2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en-US" altLang="ko-KR" sz="1200" baseline="0" dirty="0" smtClean="0"/>
                        <a:t>201-300 with PEEP/CPAP≥5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PaO</a:t>
                      </a:r>
                      <a:r>
                        <a:rPr lang="en-US" altLang="ko-KR" sz="1050" dirty="0" smtClean="0"/>
                        <a:t>2</a:t>
                      </a:r>
                      <a:r>
                        <a:rPr lang="en-US" altLang="ko-KR" sz="1200" dirty="0" smtClean="0"/>
                        <a:t>/FiO</a:t>
                      </a:r>
                      <a:r>
                        <a:rPr lang="en-US" altLang="ko-KR" sz="1000" dirty="0" smtClean="0"/>
                        <a:t>2</a:t>
                      </a:r>
                      <a:r>
                        <a:rPr lang="en-US" altLang="ko-KR" sz="1200" baseline="0" dirty="0" smtClean="0"/>
                        <a:t>≤200 with PEEP≥5</a:t>
                      </a:r>
                      <a:endParaRPr lang="ko-KR" altLang="en-US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PaO</a:t>
                      </a:r>
                      <a:r>
                        <a:rPr lang="en-US" altLang="ko-KR" sz="1050" dirty="0" smtClean="0"/>
                        <a:t>2</a:t>
                      </a:r>
                      <a:r>
                        <a:rPr lang="en-US" altLang="ko-KR" sz="1200" dirty="0" smtClean="0"/>
                        <a:t>/FiO</a:t>
                      </a:r>
                      <a:r>
                        <a:rPr lang="en-US" altLang="ko-KR" sz="900" dirty="0" smtClean="0"/>
                        <a:t>2</a:t>
                      </a:r>
                      <a:r>
                        <a:rPr lang="en-US" altLang="ko-KR" sz="1200" baseline="0" dirty="0" smtClean="0"/>
                        <a:t>≤100 with PEEP≥10</a:t>
                      </a:r>
                      <a:endParaRPr lang="ko-KR" altLang="en-US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Origin</a:t>
                      </a:r>
                      <a:r>
                        <a:rPr lang="en-US" altLang="ko-KR" sz="1200" baseline="0" dirty="0" smtClean="0"/>
                        <a:t> of edema </a:t>
                      </a:r>
                      <a:endParaRPr lang="ko-KR" altLang="en-US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Respiratory</a:t>
                      </a:r>
                      <a:r>
                        <a:rPr lang="en-US" altLang="ko-KR" sz="1200" baseline="0" dirty="0" smtClean="0"/>
                        <a:t> failure not fully explained by cardiac failure or fluid overload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6353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Radiological</a:t>
                      </a:r>
                      <a:r>
                        <a:rPr lang="en-US" altLang="ko-KR" sz="1200" baseline="0" dirty="0" smtClean="0"/>
                        <a:t> abnormalities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Bilateral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en-US" altLang="ko-KR" sz="1200" baseline="0" dirty="0" smtClean="0"/>
                        <a:t>opacities 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Bilateral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en-US" altLang="ko-KR" sz="1200" baseline="0" dirty="0" smtClean="0"/>
                        <a:t>opacities </a:t>
                      </a:r>
                      <a:endParaRPr lang="ko-KR" altLang="en-US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Opacities involving at least 3 quadrants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Additional physiological derangement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N/A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N/A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VE</a:t>
                      </a:r>
                      <a:r>
                        <a:rPr lang="en-US" altLang="ko-KR" sz="900" dirty="0" smtClean="0"/>
                        <a:t>CORR</a:t>
                      </a:r>
                      <a:r>
                        <a:rPr lang="en-US" altLang="ko-KR" sz="1200" dirty="0" smtClean="0"/>
                        <a:t>&gt;10 L/min</a:t>
                      </a:r>
                    </a:p>
                    <a:p>
                      <a:pPr latinLnBrk="1"/>
                      <a:r>
                        <a:rPr lang="en-US" altLang="ko-KR" sz="1200" dirty="0" smtClean="0"/>
                        <a:t>Or</a:t>
                      </a:r>
                    </a:p>
                    <a:p>
                      <a:pPr latinLnBrk="1"/>
                      <a:r>
                        <a:rPr lang="en-US" altLang="ko-KR" sz="1200" dirty="0" smtClean="0"/>
                        <a:t>C</a:t>
                      </a:r>
                      <a:r>
                        <a:rPr lang="en-US" altLang="ko-KR" sz="900" dirty="0" smtClean="0"/>
                        <a:t>RS</a:t>
                      </a:r>
                      <a:r>
                        <a:rPr lang="en-US" altLang="ko-KR" sz="1200" dirty="0" smtClean="0"/>
                        <a:t>&lt;40</a:t>
                      </a:r>
                      <a:r>
                        <a:rPr lang="en-US" altLang="ko-KR" sz="1200" baseline="0" dirty="0" smtClean="0"/>
                        <a:t> ml/cmH</a:t>
                      </a:r>
                      <a:r>
                        <a:rPr lang="en-US" altLang="ko-KR" sz="900" baseline="0" dirty="0" smtClean="0"/>
                        <a:t>2</a:t>
                      </a:r>
                      <a:r>
                        <a:rPr lang="en-US" altLang="ko-KR" sz="1200" baseline="0" dirty="0" smtClean="0"/>
                        <a:t>O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1556792"/>
            <a:ext cx="8229600" cy="2851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457200" y="4437112"/>
            <a:ext cx="8229600" cy="2278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a post hoc</a:t>
            </a:r>
            <a:r>
              <a:rPr kumimoji="0" lang="en-US" altLang="ko-KR" sz="20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analysis, </a:t>
            </a:r>
            <a:r>
              <a:rPr kumimoji="0" lang="en-US" altLang="ko-KR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[ Mortality ]</a:t>
            </a:r>
            <a:endParaRPr kumimoji="0" lang="en-US" altLang="ko-KR" sz="2000" b="0" i="0" u="none" strike="noStrike" kern="1200" cap="none" spc="0" normalizeH="0" noProof="0" dirty="0" smtClean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lvl="0" indent="-34290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kumimoji="0" lang="en-US" altLang="ko-KR" sz="20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Higher subgroup, PaO2/FiO2≤100</a:t>
            </a:r>
            <a:r>
              <a:rPr kumimoji="0" lang="en-US" altLang="ko-KR" sz="14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mmHg </a:t>
            </a:r>
            <a:r>
              <a:rPr kumimoji="0" lang="en-US" altLang="ko-KR" sz="20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&amp; C</a:t>
            </a:r>
            <a:r>
              <a:rPr kumimoji="0" lang="en-US" altLang="ko-KR" sz="14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RS</a:t>
            </a:r>
            <a:r>
              <a:rPr kumimoji="0" lang="en-US" altLang="ko-KR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≤20</a:t>
            </a:r>
            <a:r>
              <a:rPr kumimoji="0" lang="en-US" altLang="ko-KR" sz="1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ml/cmH</a:t>
            </a:r>
            <a:r>
              <a:rPr kumimoji="0" lang="en-US" altLang="ko-KR" sz="105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ko-KR" sz="1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kumimoji="0" lang="en-US" altLang="ko-KR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or VE</a:t>
            </a:r>
            <a:r>
              <a:rPr kumimoji="0" lang="en-US" altLang="ko-KR" sz="1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CORR</a:t>
            </a:r>
            <a:r>
              <a:rPr kumimoji="0" lang="en-US" altLang="ko-KR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≥13</a:t>
            </a:r>
            <a:r>
              <a:rPr kumimoji="0" lang="en-US" altLang="ko-KR" sz="1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L/min </a:t>
            </a:r>
            <a:endParaRPr kumimoji="0" lang="en-US" altLang="ko-KR" sz="2000" b="0" i="0" u="none" strike="noStrike" kern="1200" cap="none" spc="0" normalizeH="0" noProof="0" dirty="0" smtClean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ko-KR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    </a:t>
            </a:r>
            <a:r>
              <a:rPr kumimoji="0" lang="en-US" altLang="ko-KR" sz="2000" dirty="0" smtClean="0">
                <a:latin typeface="Arial" pitchFamily="34" charset="0"/>
                <a:ea typeface="+mn-ea"/>
                <a:cs typeface="Arial" pitchFamily="34" charset="0"/>
              </a:rPr>
              <a:t>52%</a:t>
            </a:r>
            <a:r>
              <a:rPr kumimoji="0" lang="en-US" altLang="ko-KR" sz="2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in </a:t>
            </a:r>
            <a:r>
              <a:rPr kumimoji="0" lang="en-US" altLang="ko-KR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higher-risk subgroup among severe ARDS(15% of all  ARDS) </a:t>
            </a:r>
            <a:r>
              <a:rPr kumimoji="0" lang="en-US" altLang="ko-KR" sz="2000" dirty="0" smtClean="0">
                <a:latin typeface="Arial" pitchFamily="34" charset="0"/>
                <a:ea typeface="+mn-ea"/>
                <a:cs typeface="Arial" pitchFamily="34" charset="0"/>
              </a:rPr>
              <a:t>  vs. 37% in not higher-risk subgroup(13% of all ARDS)</a:t>
            </a:r>
            <a:endParaRPr kumimoji="0" lang="en-US" altLang="ko-K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Empirical Evaluation of the Draft Definition</a:t>
            </a:r>
            <a:endParaRPr lang="ko-KR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3117"/>
            <a:ext cx="842968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Empirical Evaluation of the Draft Definition</a:t>
            </a:r>
            <a:endParaRPr lang="ko-KR" alt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95233"/>
            <a:ext cx="8229600" cy="393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THE BERLIN DEFINITION</a:t>
            </a:r>
            <a:endParaRPr lang="ko-KR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9" y="1500174"/>
            <a:ext cx="514353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6000760" y="1785926"/>
            <a:ext cx="1143008" cy="450059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LIMITATION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Small statistical difference between the two definitions; clinically </a:t>
            </a:r>
          </a:p>
          <a:p>
            <a:pPr>
              <a:buNone/>
            </a:pPr>
            <a:r>
              <a:rPr lang="en-US" altLang="ko-KR" sz="2000" dirty="0" smtClean="0"/>
              <a:t>	unimportant tool as a clinical prediction tool 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Results are not </a:t>
            </a:r>
            <a:r>
              <a:rPr lang="en-US" altLang="ko-KR" sz="2000" dirty="0" err="1" smtClean="0"/>
              <a:t>generalizable</a:t>
            </a:r>
            <a:r>
              <a:rPr lang="en-US" altLang="ko-KR" sz="2000" dirty="0" smtClean="0"/>
              <a:t> because of the data sets that studied</a:t>
            </a:r>
          </a:p>
          <a:p>
            <a:pPr lvl="1"/>
            <a:r>
              <a:rPr lang="en-US" altLang="ko-KR" sz="2000" dirty="0" smtClean="0"/>
              <a:t>Populations including clinical trials, academic centers, community patients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Some variables were missing in some patients in the data</a:t>
            </a:r>
          </a:p>
          <a:p>
            <a:pPr lvl="1"/>
            <a:r>
              <a:rPr lang="en-US" altLang="ko-KR" sz="2000" dirty="0" smtClean="0"/>
              <a:t>C</a:t>
            </a:r>
            <a:r>
              <a:rPr lang="en-US" altLang="ko-KR" sz="1400" dirty="0" smtClean="0"/>
              <a:t>RS</a:t>
            </a:r>
            <a:r>
              <a:rPr lang="en-US" altLang="ko-KR" sz="2000" dirty="0" smtClean="0"/>
              <a:t>, PEEP </a:t>
            </a:r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LIMITATION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Ancillary variables</a:t>
            </a:r>
          </a:p>
          <a:p>
            <a:pPr lvl="1"/>
            <a:r>
              <a:rPr lang="en-US" altLang="ko-KR" sz="2000" dirty="0" smtClean="0"/>
              <a:t>the number of quadrants on the chest radiograph: not reliable</a:t>
            </a:r>
          </a:p>
          <a:p>
            <a:pPr lvl="1"/>
            <a:r>
              <a:rPr lang="en-US" altLang="ko-KR" sz="2000" dirty="0" smtClean="0"/>
              <a:t>PEEP was not used in a predictable fashion,</a:t>
            </a:r>
          </a:p>
          <a:p>
            <a:pPr lvl="1"/>
            <a:r>
              <a:rPr lang="en-US" altLang="ko-KR" sz="2000" dirty="0" smtClean="0"/>
              <a:t>C</a:t>
            </a:r>
            <a:r>
              <a:rPr lang="en-US" altLang="ko-KR" sz="1400" dirty="0" smtClean="0"/>
              <a:t>RS</a:t>
            </a:r>
            <a:r>
              <a:rPr lang="en-US" altLang="ko-KR" sz="1600" dirty="0" smtClean="0"/>
              <a:t> </a:t>
            </a:r>
            <a:r>
              <a:rPr lang="en-US" altLang="ko-KR" sz="2000" dirty="0" smtClean="0"/>
              <a:t>and VE</a:t>
            </a:r>
            <a:r>
              <a:rPr lang="en-US" altLang="ko-KR" sz="1400" dirty="0" smtClean="0"/>
              <a:t>CORR</a:t>
            </a:r>
            <a:r>
              <a:rPr lang="en-US" altLang="ko-KR" sz="2000" dirty="0" smtClean="0"/>
              <a:t> were not accurately measure</a:t>
            </a:r>
          </a:p>
          <a:p>
            <a:pPr lvl="1"/>
            <a:endParaRPr lang="en-US" altLang="ko-KR" sz="2000" dirty="0" smtClean="0"/>
          </a:p>
          <a:p>
            <a:r>
              <a:rPr lang="en-US" altLang="ko-KR" sz="2000" dirty="0" smtClean="0"/>
              <a:t>Only the variables and cutoffs proposed by the consensus panel </a:t>
            </a:r>
          </a:p>
          <a:p>
            <a:pPr>
              <a:buNone/>
            </a:pPr>
            <a:r>
              <a:rPr lang="en-US" altLang="ko-KR" sz="2000" dirty="0" smtClean="0"/>
              <a:t>	were used in this study </a:t>
            </a:r>
          </a:p>
          <a:p>
            <a:pPr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&lt;BACKGROUND&gt;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1800" dirty="0" smtClean="0"/>
          </a:p>
          <a:p>
            <a:r>
              <a:rPr lang="en-US" altLang="ko-KR" sz="1800" u="sng" dirty="0" smtClean="0"/>
              <a:t>American-European Consensus Conference(AECC) </a:t>
            </a:r>
            <a:r>
              <a:rPr lang="en-US" altLang="ko-KR" sz="1800" dirty="0" smtClean="0"/>
              <a:t>definition in 1994</a:t>
            </a:r>
          </a:p>
          <a:p>
            <a:pPr lvl="1"/>
            <a:r>
              <a:rPr lang="en-US" altLang="ko-KR" sz="1800" dirty="0" smtClean="0"/>
              <a:t>Acute onset of hypoxemia (PaO</a:t>
            </a:r>
            <a:r>
              <a:rPr lang="en-US" altLang="ko-KR" sz="1400" dirty="0" smtClean="0"/>
              <a:t>2</a:t>
            </a:r>
            <a:r>
              <a:rPr lang="en-US" altLang="ko-KR" sz="1800" dirty="0" smtClean="0"/>
              <a:t>/FiO</a:t>
            </a:r>
            <a:r>
              <a:rPr lang="en-US" altLang="ko-KR" sz="1400" dirty="0" smtClean="0"/>
              <a:t>2</a:t>
            </a:r>
            <a:r>
              <a:rPr lang="en-US" altLang="ko-KR" sz="1800" dirty="0" smtClean="0"/>
              <a:t>≤ 200mmHg) </a:t>
            </a:r>
          </a:p>
          <a:p>
            <a:pPr lvl="1"/>
            <a:r>
              <a:rPr lang="en-US" altLang="ko-KR" sz="1800" dirty="0" smtClean="0"/>
              <a:t>Bilateral infiltrates on frontal chest radiography </a:t>
            </a:r>
          </a:p>
          <a:p>
            <a:pPr lvl="1"/>
            <a:r>
              <a:rPr lang="en-US" altLang="ko-KR" sz="1800" dirty="0" smtClean="0"/>
              <a:t>PAOP≤18 mmHg when measured, or no evidence of left </a:t>
            </a:r>
            <a:r>
              <a:rPr lang="en-US" altLang="ko-KR" sz="1800" dirty="0" err="1" smtClean="0"/>
              <a:t>atrial</a:t>
            </a:r>
            <a:r>
              <a:rPr lang="en-US" altLang="ko-KR" sz="1800" dirty="0" smtClean="0"/>
              <a:t> hypertension</a:t>
            </a:r>
          </a:p>
          <a:p>
            <a:pPr lvl="1"/>
            <a:r>
              <a:rPr lang="en-US" altLang="ko-KR" sz="1800" dirty="0" smtClean="0"/>
              <a:t>ALI, a new overarching entity(PaO</a:t>
            </a:r>
            <a:r>
              <a:rPr lang="en-US" altLang="ko-KR" sz="1400" dirty="0" smtClean="0"/>
              <a:t>2</a:t>
            </a:r>
            <a:r>
              <a:rPr lang="en-US" altLang="ko-KR" sz="1800" dirty="0" smtClean="0"/>
              <a:t>/FiO</a:t>
            </a:r>
            <a:r>
              <a:rPr lang="en-US" altLang="ko-KR" sz="1400" dirty="0" smtClean="0"/>
              <a:t>2</a:t>
            </a:r>
            <a:r>
              <a:rPr lang="en-US" altLang="ko-KR" sz="1800" dirty="0" smtClean="0"/>
              <a:t> ≤ 300 mmHg)</a:t>
            </a:r>
          </a:p>
          <a:p>
            <a:pPr lvl="1">
              <a:buNone/>
            </a:pPr>
            <a:endParaRPr lang="en-US" altLang="ko-KR" sz="1800" dirty="0" smtClean="0"/>
          </a:p>
          <a:p>
            <a:pPr lvl="2" algn="r">
              <a:buNone/>
            </a:pPr>
            <a:r>
              <a:rPr lang="en-US" altLang="ko-KR" sz="1000" dirty="0" smtClean="0"/>
              <a:t>Bernard GR  et al. The American-European Consensus Conference on ARDS: definitions, mechanisms, relevant outcomes, and clinical trial coordination. </a:t>
            </a:r>
            <a:r>
              <a:rPr lang="en-US" altLang="ko-KR" sz="1000" i="1" dirty="0" err="1" smtClean="0"/>
              <a:t>AmJ</a:t>
            </a:r>
            <a:r>
              <a:rPr lang="en-US" altLang="ko-KR" sz="1000" i="1" dirty="0" smtClean="0"/>
              <a:t> </a:t>
            </a:r>
            <a:r>
              <a:rPr lang="en-US" altLang="ko-KR" sz="1000" i="1" dirty="0" err="1" smtClean="0"/>
              <a:t>Respir</a:t>
            </a:r>
            <a:r>
              <a:rPr lang="en-US" altLang="ko-KR" sz="1000" i="1" dirty="0" smtClean="0"/>
              <a:t> </a:t>
            </a:r>
            <a:r>
              <a:rPr lang="en-US" altLang="ko-KR" sz="1000" i="1" dirty="0" err="1" smtClean="0"/>
              <a:t>Crit</a:t>
            </a:r>
            <a:r>
              <a:rPr lang="en-US" altLang="ko-KR" sz="1000" i="1" dirty="0" smtClean="0"/>
              <a:t> Care Med. 1994; </a:t>
            </a:r>
            <a:r>
              <a:rPr lang="en-US" altLang="ko-KR" sz="1000" dirty="0" smtClean="0"/>
              <a:t>149(3 pt 1):818-824</a:t>
            </a:r>
          </a:p>
          <a:p>
            <a:pPr>
              <a:buNone/>
            </a:pP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Draft definition for ARDS with an international panel using framework  focused on feasibility, reliability, and validity 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Empirical </a:t>
            </a:r>
            <a:r>
              <a:rPr lang="en-US" altLang="ko-KR" sz="2000" dirty="0" err="1" smtClean="0"/>
              <a:t>evaluatioin</a:t>
            </a:r>
            <a:r>
              <a:rPr lang="en-US" altLang="ko-KR" sz="2000" dirty="0" smtClean="0"/>
              <a:t> of  clinical outcome, radiographic findings and physiological measures</a:t>
            </a:r>
          </a:p>
          <a:p>
            <a:pPr>
              <a:buNone/>
            </a:pPr>
            <a:r>
              <a:rPr lang="en-US" altLang="ko-KR" sz="2000" dirty="0" smtClean="0">
                <a:sym typeface="Wingdings" pitchFamily="2" charset="2"/>
              </a:rPr>
              <a:t> linking consensus definition activities with empirical research to better inform clinical care, research, and health </a:t>
            </a:r>
            <a:r>
              <a:rPr lang="en-US" altLang="ko-KR" sz="2000" dirty="0" err="1" smtClean="0">
                <a:sym typeface="Wingdings" pitchFamily="2" charset="2"/>
              </a:rPr>
              <a:t>sevices</a:t>
            </a:r>
            <a:r>
              <a:rPr lang="en-US" altLang="ko-KR" sz="2000" dirty="0" smtClean="0">
                <a:sym typeface="Wingdings" pitchFamily="2" charset="2"/>
              </a:rPr>
              <a:t> planning </a:t>
            </a:r>
            <a:endParaRPr lang="en-US" altLang="ko-K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NEW DEFINITION OF ARDS</a:t>
            </a:r>
            <a:endParaRPr lang="ko-KR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19237" y="2139156"/>
            <a:ext cx="610552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INDIVIDUALIZED MANAGEMENT of ARDS</a:t>
            </a:r>
            <a:endParaRPr lang="ko-KR" altLang="en-US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Mild(200-300)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Moderate(100-200)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Severe(&lt;100)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Low tidal</a:t>
                      </a:r>
                      <a:r>
                        <a:rPr lang="en-US" altLang="ko-KR" baseline="0" dirty="0" smtClean="0"/>
                        <a:t> volume</a:t>
                      </a:r>
                      <a:endParaRPr lang="ko-KR" alt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NIV</a:t>
                      </a:r>
                      <a:endParaRPr lang="ko-KR" alt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Low</a:t>
                      </a:r>
                      <a:r>
                        <a:rPr lang="en-US" altLang="ko-KR" baseline="0" dirty="0" smtClean="0"/>
                        <a:t>-moderate PEEP</a:t>
                      </a:r>
                      <a:endParaRPr lang="ko-KR" alt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Higher PEEP</a:t>
                      </a:r>
                      <a:endParaRPr lang="ko-KR" alt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Prone Positioning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Neuromuscular blocker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iNO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HFO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ECCO2-R</a:t>
                      </a:r>
                      <a:endParaRPr lang="ko-KR" alt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ECMO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INDIVIDUALIZED MANAGEMENT of ARDS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792"/>
          </a:xfrm>
        </p:spPr>
        <p:txBody>
          <a:bodyPr/>
          <a:lstStyle/>
          <a:p>
            <a:r>
              <a:rPr lang="en-US" altLang="ko-KR" sz="2000" dirty="0" smtClean="0"/>
              <a:t>Values of physiological parameters that can be associated with different severity of ARDS </a:t>
            </a:r>
            <a:endParaRPr lang="ko-KR" altLang="en-US" sz="2000" dirty="0"/>
          </a:p>
        </p:txBody>
      </p:sp>
      <p:graphicFrame>
        <p:nvGraphicFramePr>
          <p:cNvPr id="6" name="내용 개체 틀 3"/>
          <p:cNvGraphicFramePr>
            <a:graphicFrameLocks/>
          </p:cNvGraphicFramePr>
          <p:nvPr/>
        </p:nvGraphicFramePr>
        <p:xfrm>
          <a:off x="500034" y="2996951"/>
          <a:ext cx="8258203" cy="2736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215"/>
                <a:gridCol w="2112215"/>
                <a:gridCol w="2112215"/>
                <a:gridCol w="1056108"/>
                <a:gridCol w="865450"/>
              </a:tblGrid>
              <a:tr h="491996"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Mild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Moderate</a:t>
                      </a:r>
                      <a:endParaRPr lang="ko-KR" altLang="en-US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Severe </a:t>
                      </a:r>
                      <a:endParaRPr lang="ko-KR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1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P plat</a:t>
                      </a:r>
                      <a:endParaRPr lang="ko-KR" altLang="en-US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11-25</a:t>
                      </a:r>
                      <a:endParaRPr lang="ko-KR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25-40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&gt;40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1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VE(CORR)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5-7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7-9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10-19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&gt;19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683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Dynamic compliance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60-40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40-20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/>
                        <a:t>&lt;20</a:t>
                      </a:r>
                      <a:endParaRPr lang="ko-KR" altLang="en-US" sz="1600" dirty="0" smtClean="0"/>
                    </a:p>
                    <a:p>
                      <a:pPr algn="ctr" latinLnBrk="1"/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1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EVLWI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&lt;7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7-14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15-20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&gt;20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52"/>
            <a:ext cx="6286544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1357290" y="785794"/>
            <a:ext cx="6286544" cy="11430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28596" y="6500834"/>
            <a:ext cx="8715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/>
            <a:r>
              <a:rPr lang="en-US" altLang="ko-KR" sz="1000" dirty="0" err="1" smtClean="0"/>
              <a:t>Phua</a:t>
            </a:r>
            <a:r>
              <a:rPr lang="en-US" altLang="ko-KR" sz="1000" dirty="0" smtClean="0"/>
              <a:t> J, Stewart TE, Ferguson ND. Acute respiratory distress syndrome 40 years later: time to revisit  its definition. </a:t>
            </a:r>
            <a:r>
              <a:rPr lang="en-US" altLang="ko-KR" sz="1000" i="1" dirty="0" err="1" smtClean="0"/>
              <a:t>Crit</a:t>
            </a:r>
            <a:r>
              <a:rPr lang="en-US" altLang="ko-KR" sz="1000" i="1" dirty="0" smtClean="0"/>
              <a:t> Care Med. </a:t>
            </a:r>
            <a:r>
              <a:rPr lang="en-US" altLang="ko-KR" sz="1000" dirty="0" smtClean="0"/>
              <a:t>2008;36(10):2912-2921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&lt;OBJECTIVES&gt;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Update the definition using new data (epidemiological, physiological, and clinical trials) </a:t>
            </a:r>
          </a:p>
          <a:p>
            <a:endParaRPr lang="en-US" altLang="ko-KR" dirty="0" smtClean="0"/>
          </a:p>
          <a:p>
            <a:r>
              <a:rPr lang="en-US" altLang="ko-KR" sz="2000" dirty="0" smtClean="0"/>
              <a:t>Address the current limitations of the AECC definition</a:t>
            </a:r>
          </a:p>
          <a:p>
            <a:endParaRPr lang="en-US" altLang="ko-KR" dirty="0" smtClean="0"/>
          </a:p>
          <a:p>
            <a:r>
              <a:rPr lang="en-US" altLang="ko-KR" sz="2000" dirty="0" smtClean="0"/>
              <a:t>Explore other defining variables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500034" y="285728"/>
            <a:ext cx="3714776" cy="1143000"/>
          </a:xfrm>
        </p:spPr>
        <p:txBody>
          <a:bodyPr/>
          <a:lstStyle/>
          <a:p>
            <a:r>
              <a:rPr lang="en-US" altLang="ko-KR" dirty="0" smtClean="0"/>
              <a:t>&lt;METHODS&gt;</a:t>
            </a:r>
            <a:endParaRPr lang="ko-KR" alt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14290"/>
            <a:ext cx="2928958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CONSENSUS PROCESS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b="1" dirty="0" smtClean="0"/>
              <a:t>Emphasize</a:t>
            </a:r>
          </a:p>
          <a:p>
            <a:pPr lvl="1"/>
            <a:r>
              <a:rPr lang="en-US" altLang="ko-KR" sz="2000" dirty="0" smtClean="0"/>
              <a:t>Feasibility</a:t>
            </a:r>
          </a:p>
          <a:p>
            <a:pPr lvl="1"/>
            <a:r>
              <a:rPr lang="en-US" altLang="ko-KR" sz="2000" dirty="0" smtClean="0"/>
              <a:t>Reliability</a:t>
            </a:r>
          </a:p>
          <a:p>
            <a:pPr lvl="1"/>
            <a:r>
              <a:rPr lang="en-US" altLang="ko-KR" sz="2000" dirty="0" smtClean="0"/>
              <a:t>Face validity</a:t>
            </a:r>
          </a:p>
          <a:p>
            <a:pPr lvl="2"/>
            <a:r>
              <a:rPr lang="en-US" altLang="ko-KR" sz="2000" dirty="0" smtClean="0"/>
              <a:t>How clinicians recognize ARDS </a:t>
            </a:r>
          </a:p>
          <a:p>
            <a:pPr lvl="1"/>
            <a:r>
              <a:rPr lang="en-US" altLang="ko-KR" sz="2000" dirty="0" smtClean="0"/>
              <a:t>Predictive validity </a:t>
            </a:r>
          </a:p>
          <a:p>
            <a:pPr lvl="2"/>
            <a:r>
              <a:rPr lang="en-US" altLang="ko-KR" sz="2000" dirty="0" smtClean="0"/>
              <a:t>Ability to predict response to therapy, outcomes</a:t>
            </a:r>
          </a:p>
          <a:p>
            <a:pPr lvl="2">
              <a:buNone/>
            </a:pPr>
            <a:r>
              <a:rPr lang="en-US" altLang="ko-KR" sz="2000" dirty="0" smtClean="0"/>
              <a:t>	or both 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14290"/>
            <a:ext cx="597695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1071539" y="6500834"/>
            <a:ext cx="8072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/>
            <a:r>
              <a:rPr lang="en-US" altLang="ko-KR" sz="1000" dirty="0" err="1" smtClean="0"/>
              <a:t>Phua</a:t>
            </a:r>
            <a:r>
              <a:rPr lang="en-US" altLang="ko-KR" sz="1000" dirty="0" smtClean="0"/>
              <a:t> J, Stewart TE, Ferguson ND. </a:t>
            </a:r>
            <a:r>
              <a:rPr lang="en-US" altLang="ko-KR" sz="1000" i="1" dirty="0" err="1" smtClean="0"/>
              <a:t>Crit</a:t>
            </a:r>
            <a:r>
              <a:rPr lang="en-US" altLang="ko-KR" sz="1000" i="1" dirty="0" smtClean="0"/>
              <a:t> Care Med. 2008;36(10):2912-</a:t>
            </a:r>
            <a:r>
              <a:rPr lang="en-US" altLang="ko-KR" sz="1000" dirty="0" smtClean="0"/>
              <a:t>2921</a:t>
            </a:r>
          </a:p>
          <a:p>
            <a:pPr algn="r"/>
            <a:endParaRPr lang="ko-KR" altLang="en-US" sz="1000" dirty="0"/>
          </a:p>
        </p:txBody>
      </p:sp>
      <p:sp>
        <p:nvSpPr>
          <p:cNvPr id="4" name="직사각형 3"/>
          <p:cNvSpPr/>
          <p:nvPr/>
        </p:nvSpPr>
        <p:spPr>
          <a:xfrm>
            <a:off x="1571604" y="1142984"/>
            <a:ext cx="5643602" cy="357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571604" y="2071678"/>
            <a:ext cx="5643602" cy="357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571604" y="3643314"/>
            <a:ext cx="5643602" cy="357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8144</TotalTime>
  <Words>1342</Words>
  <Application>Microsoft Office PowerPoint</Application>
  <PresentationFormat>화면 슬라이드 쇼(4:3)</PresentationFormat>
  <Paragraphs>284</Paragraphs>
  <Slides>43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44" baseType="lpstr">
      <vt:lpstr>Office 테마</vt:lpstr>
      <vt:lpstr>Acute Respiratory Distress Syndrome The Berlin Definition</vt:lpstr>
      <vt:lpstr>Trials with survival benefit    Trials with no survival benefit   1) ineffective interventions  2) broad definition of ARDS  with        heterogeneous group of patients </vt:lpstr>
      <vt:lpstr>&lt;BACKGROUND&gt;</vt:lpstr>
      <vt:lpstr>&lt;BACKGROUND&gt;</vt:lpstr>
      <vt:lpstr>슬라이드 5</vt:lpstr>
      <vt:lpstr>&lt;OBJECTIVES&gt;</vt:lpstr>
      <vt:lpstr>&lt;METHODS&gt;</vt:lpstr>
      <vt:lpstr>CONSENSUS PROCESS</vt:lpstr>
      <vt:lpstr>슬라이드 9</vt:lpstr>
      <vt:lpstr>슬라이드 10</vt:lpstr>
      <vt:lpstr>OXYGENATION</vt:lpstr>
      <vt:lpstr>CHEST RADIOGRAPH</vt:lpstr>
      <vt:lpstr>슬라이드 13</vt:lpstr>
      <vt:lpstr>WEDGE PRESSURE</vt:lpstr>
      <vt:lpstr>슬라이드 15</vt:lpstr>
      <vt:lpstr>SENSITIVITY and SPECIFICITY</vt:lpstr>
      <vt:lpstr>SENSITIVITY and SPECIFICITY</vt:lpstr>
      <vt:lpstr>PERCEPTION OF ALI  AS NOT SEVERE AS ARDS</vt:lpstr>
      <vt:lpstr>슬라이드 19</vt:lpstr>
      <vt:lpstr>슬라이드 20</vt:lpstr>
      <vt:lpstr>Empirical Evaluation of  Draft Definition </vt:lpstr>
      <vt:lpstr>COHORT ASSEMBLY</vt:lpstr>
      <vt:lpstr>VARIABLES</vt:lpstr>
      <vt:lpstr>VARIABLES</vt:lpstr>
      <vt:lpstr>Analytic Framework and Statistical Methods</vt:lpstr>
      <vt:lpstr>&lt;RESULTS&gt; DRAFT CONSEUNSUS DEFINITION</vt:lpstr>
      <vt:lpstr>DRAFT DEFINITION CRITERIA</vt:lpstr>
      <vt:lpstr> ANCILLARY VARIABLES TIMING </vt:lpstr>
      <vt:lpstr>ANCILLARY VARIABLES  CHEST IMAGING</vt:lpstr>
      <vt:lpstr>ANCILLARY VARIABLES  ORIGIN OF EDEMA</vt:lpstr>
      <vt:lpstr>ANCILLARY VARIABLES  OXYGENATION</vt:lpstr>
      <vt:lpstr>ANCILLARY VARIABLES  ADDITIONAL PHYSIOLOGIC MEASUREMENTS</vt:lpstr>
      <vt:lpstr>DRAFT DEFINITION</vt:lpstr>
      <vt:lpstr>슬라이드 34</vt:lpstr>
      <vt:lpstr>Empirical Evaluation of the Draft Definition</vt:lpstr>
      <vt:lpstr>Empirical Evaluation of the Draft Definition</vt:lpstr>
      <vt:lpstr>THE BERLIN DEFINITION</vt:lpstr>
      <vt:lpstr>LIMITATION </vt:lpstr>
      <vt:lpstr>LIMITATION</vt:lpstr>
      <vt:lpstr>CONCLUSION</vt:lpstr>
      <vt:lpstr>NEW DEFINITION OF ARDS</vt:lpstr>
      <vt:lpstr>INDIVIDUALIZED MANAGEMENT of ARDS</vt:lpstr>
      <vt:lpstr>INDIVIDUALIZED MANAGEMENT of ARDS</vt:lpstr>
    </vt:vector>
  </TitlesOfParts>
  <Company>MY_HOME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송주한</cp:lastModifiedBy>
  <cp:revision>935</cp:revision>
  <dcterms:created xsi:type="dcterms:W3CDTF">2002-05-31T16:21:56Z</dcterms:created>
  <dcterms:modified xsi:type="dcterms:W3CDTF">2012-06-26T14:08:12Z</dcterms:modified>
</cp:coreProperties>
</file>