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76" r:id="rId5"/>
    <p:sldId id="275" r:id="rId6"/>
    <p:sldId id="274" r:id="rId7"/>
    <p:sldId id="273" r:id="rId8"/>
    <p:sldId id="259" r:id="rId9"/>
    <p:sldId id="260" r:id="rId10"/>
    <p:sldId id="262" r:id="rId11"/>
    <p:sldId id="263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6F0EA-2908-4BE2-B38A-BDBC0FA265E1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36979-B6CA-4940-BA97-3F9512696A1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Hx</a:t>
            </a:r>
            <a:r>
              <a:rPr lang="en-US" altLang="ko-KR" dirty="0" smtClean="0"/>
              <a:t>: fever, r/o pneumonia, s/p MVR </a:t>
            </a:r>
          </a:p>
          <a:p>
            <a:r>
              <a:rPr lang="en-US" altLang="ko-KR" dirty="0" smtClean="0"/>
              <a:t> </a:t>
            </a:r>
          </a:p>
          <a:p>
            <a:r>
              <a:rPr lang="ko-KR" altLang="en-US" dirty="0" smtClean="0"/>
              <a:t>외부 병원에서 시행한 </a:t>
            </a:r>
            <a:r>
              <a:rPr lang="en-US" altLang="ko-KR" dirty="0" smtClean="0"/>
              <a:t>2012.04.23 chest CT, </a:t>
            </a:r>
          </a:p>
          <a:p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Mass like consolidation with internal necrosis, surrounding GGO and small nodules at RLL posterior basal segment. </a:t>
            </a:r>
          </a:p>
          <a:p>
            <a:r>
              <a:rPr lang="en-US" altLang="ko-KR" dirty="0" smtClean="0"/>
              <a:t>Borderline sized LNs at Rt. </a:t>
            </a:r>
            <a:r>
              <a:rPr lang="en-US" altLang="ko-KR" dirty="0" err="1" smtClean="0"/>
              <a:t>hilar</a:t>
            </a:r>
            <a:r>
              <a:rPr lang="en-US" altLang="ko-KR" dirty="0" smtClean="0"/>
              <a:t> and </a:t>
            </a:r>
            <a:r>
              <a:rPr lang="en-US" altLang="ko-KR" dirty="0" err="1" smtClean="0"/>
              <a:t>paratracheal</a:t>
            </a:r>
            <a:r>
              <a:rPr lang="en-US" altLang="ko-KR" dirty="0" smtClean="0"/>
              <a:t> area, likely reactive LNs.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 </a:t>
            </a:r>
          </a:p>
          <a:p>
            <a:r>
              <a:rPr lang="en-US" altLang="ko-KR" dirty="0" smtClean="0"/>
              <a:t>IMP&gt; r/o infectious condition, such as pneumonia fungal infection, </a:t>
            </a:r>
            <a:r>
              <a:rPr lang="en-US" altLang="ko-KR" dirty="0" err="1" smtClean="0"/>
              <a:t>actinomycosis</a:t>
            </a:r>
            <a:r>
              <a:rPr lang="en-US" altLang="ko-KR" dirty="0" smtClean="0"/>
              <a:t>.</a:t>
            </a:r>
          </a:p>
          <a:p>
            <a:r>
              <a:rPr lang="en-US" altLang="ko-KR" dirty="0" err="1" smtClean="0"/>
              <a:t>ddx</a:t>
            </a:r>
            <a:r>
              <a:rPr lang="en-US" altLang="ko-KR" dirty="0" smtClean="0"/>
              <a:t>) primary lung cancer.</a:t>
            </a:r>
          </a:p>
          <a:p>
            <a:r>
              <a:rPr lang="en-US" altLang="ko-KR" dirty="0" err="1" smtClean="0"/>
              <a:t>Rec</a:t>
            </a:r>
            <a:r>
              <a:rPr lang="en-US" altLang="ko-KR" dirty="0" smtClean="0"/>
              <a:t>) Biopsy correlation.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36979-B6CA-4940-BA97-3F9512696A15}" type="slidenum">
              <a:rPr lang="ko-KR" altLang="en-US" smtClean="0"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Hx</a:t>
            </a:r>
            <a:r>
              <a:rPr lang="en-US" altLang="ko-KR" dirty="0" smtClean="0"/>
              <a:t>: fever, r/o pneumonia, s/p MVR </a:t>
            </a:r>
          </a:p>
          <a:p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Out-hospital chest CT taken on 2012.05.09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Compared with previous CT taken on 2012.04.23, </a:t>
            </a:r>
          </a:p>
          <a:p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Increase in size of mass like consolidation (3.7cm --&gt; 4.3cm) with internal necrosis, surrounding GGO and small nodules at RLL posterior basal segment. </a:t>
            </a:r>
          </a:p>
          <a:p>
            <a:r>
              <a:rPr lang="en-US" altLang="ko-KR" dirty="0" smtClean="0"/>
              <a:t>No remarkable change of borderline sized LNs at Rt. </a:t>
            </a:r>
            <a:r>
              <a:rPr lang="en-US" altLang="ko-KR" dirty="0" err="1" smtClean="0"/>
              <a:t>hilar</a:t>
            </a:r>
            <a:r>
              <a:rPr lang="en-US" altLang="ko-KR" dirty="0" smtClean="0"/>
              <a:t> and </a:t>
            </a:r>
            <a:r>
              <a:rPr lang="en-US" altLang="ko-KR" dirty="0" err="1" smtClean="0"/>
              <a:t>paratracheal</a:t>
            </a:r>
            <a:r>
              <a:rPr lang="en-US" altLang="ko-KR" dirty="0" smtClean="0"/>
              <a:t> area, likely reactive LNs. </a:t>
            </a:r>
          </a:p>
          <a:p>
            <a:r>
              <a:rPr lang="en-US" altLang="ko-KR" dirty="0" smtClean="0"/>
              <a:t>Resolution of small amount of pleural effusion, Rt. </a:t>
            </a:r>
          </a:p>
          <a:p>
            <a:r>
              <a:rPr lang="en-US" altLang="ko-KR" dirty="0" smtClean="0"/>
              <a:t>  </a:t>
            </a:r>
          </a:p>
          <a:p>
            <a:r>
              <a:rPr lang="en-US" altLang="ko-KR" dirty="0" smtClean="0"/>
              <a:t>IMP&gt; r/o infectious condition, such as fungal infection, </a:t>
            </a:r>
            <a:r>
              <a:rPr lang="en-US" altLang="ko-KR" dirty="0" err="1" smtClean="0"/>
              <a:t>actinomycosis</a:t>
            </a:r>
            <a:r>
              <a:rPr lang="en-US" altLang="ko-KR" dirty="0" smtClean="0"/>
              <a:t>.</a:t>
            </a:r>
          </a:p>
          <a:p>
            <a:r>
              <a:rPr lang="en-US" altLang="ko-KR" dirty="0" err="1" smtClean="0"/>
              <a:t>ddx</a:t>
            </a:r>
            <a:r>
              <a:rPr lang="en-US" altLang="ko-KR" dirty="0" smtClean="0"/>
              <a:t>) primary lung cancer.</a:t>
            </a:r>
          </a:p>
          <a:p>
            <a:r>
              <a:rPr lang="en-US" altLang="ko-KR" dirty="0" err="1" smtClean="0"/>
              <a:t>Rec</a:t>
            </a:r>
            <a:r>
              <a:rPr lang="en-US" altLang="ko-KR" dirty="0" smtClean="0"/>
              <a:t>) Biopsy correlation.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36979-B6CA-4940-BA97-3F9512696A15}" type="slidenum">
              <a:rPr lang="ko-KR" altLang="en-US" smtClean="0"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Hx</a:t>
            </a:r>
            <a:r>
              <a:rPr lang="en-US" altLang="ko-KR" dirty="0" smtClean="0"/>
              <a:t> : Fever, Old CVA.  </a:t>
            </a:r>
          </a:p>
          <a:p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1. Aggravated pneumonia in RLL. </a:t>
            </a:r>
            <a:r>
              <a:rPr lang="en-US" altLang="ko-KR" dirty="0" err="1" smtClean="0"/>
              <a:t>ddx</a:t>
            </a:r>
            <a:r>
              <a:rPr lang="en-US" altLang="ko-KR" dirty="0" smtClean="0"/>
              <a:t>. </a:t>
            </a:r>
            <a:r>
              <a:rPr lang="en-US" altLang="ko-KR" dirty="0" err="1" smtClean="0"/>
              <a:t>antinomycosis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- aggravated consolidation in RLL with surrounding GGO and adjacent pleural thickening.</a:t>
            </a:r>
          </a:p>
          <a:p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2. </a:t>
            </a:r>
            <a:r>
              <a:rPr lang="en-US" altLang="ko-KR" dirty="0" err="1" smtClean="0"/>
              <a:t>Multisegmental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bronchiectasis</a:t>
            </a:r>
            <a:r>
              <a:rPr lang="en-US" altLang="ko-KR" dirty="0" smtClean="0"/>
              <a:t> in both lungs.  </a:t>
            </a:r>
          </a:p>
          <a:p>
            <a:r>
              <a:rPr lang="en-US" altLang="ko-KR" dirty="0" smtClean="0"/>
              <a:t>   Several benign calcified/non-calcified </a:t>
            </a:r>
            <a:r>
              <a:rPr lang="en-US" altLang="ko-KR" dirty="0" err="1" smtClean="0"/>
              <a:t>granulomas</a:t>
            </a:r>
            <a:r>
              <a:rPr lang="en-US" altLang="ko-KR" dirty="0" smtClean="0"/>
              <a:t> in Lt lung.  </a:t>
            </a:r>
          </a:p>
          <a:p>
            <a:r>
              <a:rPr lang="en-US" altLang="ko-KR" dirty="0" smtClean="0"/>
              <a:t>   No pathologic LNs in both </a:t>
            </a:r>
            <a:r>
              <a:rPr lang="en-US" altLang="ko-KR" dirty="0" err="1" smtClean="0"/>
              <a:t>mediastinum</a:t>
            </a:r>
            <a:r>
              <a:rPr lang="en-US" altLang="ko-KR" dirty="0" smtClean="0"/>
              <a:t> and </a:t>
            </a:r>
            <a:r>
              <a:rPr lang="en-US" altLang="ko-KR" dirty="0" err="1" smtClean="0"/>
              <a:t>hilum</a:t>
            </a:r>
            <a:r>
              <a:rPr lang="en-US" altLang="ko-KR" dirty="0" smtClean="0"/>
              <a:t>  </a:t>
            </a:r>
          </a:p>
          <a:p>
            <a:r>
              <a:rPr lang="en-US" altLang="ko-KR" dirty="0" smtClean="0"/>
              <a:t>   No pleural effusion.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36979-B6CA-4940-BA97-3F9512696A15}" type="slidenum">
              <a:rPr lang="ko-KR" altLang="en-US" smtClean="0"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Hx</a:t>
            </a:r>
            <a:r>
              <a:rPr lang="en-US" altLang="ko-KR" dirty="0" smtClean="0"/>
              <a:t>: S/P MVR(2009.7), 2011.5 </a:t>
            </a:r>
            <a:r>
              <a:rPr lang="en-US" altLang="ko-KR" dirty="0" err="1" smtClean="0"/>
              <a:t>cerebellar</a:t>
            </a:r>
            <a:r>
              <a:rPr lang="en-US" altLang="ko-KR" dirty="0" smtClean="0"/>
              <a:t> infarction, ICH</a:t>
            </a:r>
          </a:p>
          <a:p>
            <a:r>
              <a:rPr lang="en-US" altLang="ko-KR" dirty="0" smtClean="0"/>
              <a:t>2011.</a:t>
            </a:r>
            <a:r>
              <a:rPr lang="ko-KR" altLang="en-US" dirty="0" smtClean="0"/>
              <a:t>겨울 </a:t>
            </a:r>
            <a:r>
              <a:rPr lang="en-US" altLang="ko-KR" dirty="0" smtClean="0"/>
              <a:t>infective </a:t>
            </a:r>
            <a:r>
              <a:rPr lang="en-US" altLang="ko-KR" dirty="0" err="1" smtClean="0"/>
              <a:t>endocarditis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1</a:t>
            </a:r>
            <a:r>
              <a:rPr lang="ko-KR" altLang="en-US" dirty="0" smtClean="0"/>
              <a:t>개월간 항생제 치료</a:t>
            </a:r>
            <a:r>
              <a:rPr lang="en-US" altLang="ko-KR" dirty="0" smtClean="0"/>
              <a:t>, intermittent fever, 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Noncontrast</a:t>
            </a:r>
            <a:r>
              <a:rPr lang="en-US" altLang="ko-KR" dirty="0" smtClean="0"/>
              <a:t> CT;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Compared to serial prior chest CTs,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Further enlarged mass-like consolidation(6.8cm in diameter) with surrounding GGO in RLL.</a:t>
            </a:r>
          </a:p>
          <a:p>
            <a:r>
              <a:rPr lang="en-US" altLang="ko-KR" dirty="0" smtClean="0"/>
              <a:t>Small amount of </a:t>
            </a:r>
            <a:r>
              <a:rPr lang="en-US" altLang="ko-KR" dirty="0" err="1" smtClean="0"/>
              <a:t>Rt</a:t>
            </a:r>
            <a:r>
              <a:rPr lang="en-US" altLang="ko-KR" dirty="0" smtClean="0"/>
              <a:t> pleural effusion.</a:t>
            </a:r>
          </a:p>
          <a:p>
            <a:r>
              <a:rPr lang="en-US" altLang="ko-KR" dirty="0" smtClean="0"/>
              <a:t>Borderline sized </a:t>
            </a:r>
            <a:r>
              <a:rPr lang="en-US" altLang="ko-KR" dirty="0" err="1" smtClean="0"/>
              <a:t>mediastinal</a:t>
            </a:r>
            <a:r>
              <a:rPr lang="en-US" altLang="ko-KR" dirty="0" smtClean="0"/>
              <a:t> LNs.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IMP: Progression of RLL mass-like consolidation, more likely lung cancer</a:t>
            </a:r>
          </a:p>
          <a:p>
            <a:r>
              <a:rPr lang="en-US" altLang="ko-KR" dirty="0" smtClean="0"/>
              <a:t>      - </a:t>
            </a:r>
            <a:r>
              <a:rPr lang="en-US" altLang="ko-KR" dirty="0" err="1" smtClean="0"/>
              <a:t>DDx</a:t>
            </a:r>
            <a:r>
              <a:rPr lang="en-US" altLang="ko-KR" dirty="0" smtClean="0"/>
              <a:t>. chronic pneumonia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36979-B6CA-4940-BA97-3F9512696A15}" type="slidenum">
              <a:rPr lang="ko-KR" altLang="en-US" smtClean="0"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CC: </a:t>
            </a:r>
            <a:r>
              <a:rPr lang="ko-KR" altLang="en-US" dirty="0" smtClean="0"/>
              <a:t>검진 </a:t>
            </a:r>
            <a:r>
              <a:rPr lang="en-US" altLang="ko-KR" dirty="0" smtClean="0"/>
              <a:t>CXR</a:t>
            </a:r>
            <a:r>
              <a:rPr lang="ko-KR" altLang="en-US" dirty="0" smtClean="0"/>
              <a:t>상 </a:t>
            </a:r>
            <a:r>
              <a:rPr lang="en-US" altLang="ko-KR" dirty="0" smtClean="0"/>
              <a:t>abnormal CXR. (</a:t>
            </a:r>
            <a:r>
              <a:rPr lang="ko-KR" altLang="en-US" dirty="0" smtClean="0"/>
              <a:t>자녀</a:t>
            </a:r>
            <a:r>
              <a:rPr lang="en-US" altLang="ko-KR" dirty="0" smtClean="0"/>
              <a:t>:tuberous sclerosis)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Innumerable small lung nodules scattered in both entire lungs. R/O </a:t>
            </a:r>
            <a:r>
              <a:rPr lang="en-US" altLang="ko-KR" dirty="0" err="1" smtClean="0"/>
              <a:t>miliary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TBc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A lobular consolidation in RLL posterior segment, inflammatory in origin.</a:t>
            </a:r>
          </a:p>
          <a:p>
            <a:r>
              <a:rPr lang="en-US" altLang="ko-KR" dirty="0" smtClean="0"/>
              <a:t>No lymph node enlargement on </a:t>
            </a:r>
            <a:r>
              <a:rPr lang="en-US" altLang="ko-KR" dirty="0" err="1" smtClean="0"/>
              <a:t>hilum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mediastinum</a:t>
            </a:r>
            <a:r>
              <a:rPr lang="en-US" altLang="ko-KR" dirty="0" smtClean="0"/>
              <a:t> and </a:t>
            </a:r>
            <a:r>
              <a:rPr lang="en-US" altLang="ko-KR" dirty="0" err="1" smtClean="0"/>
              <a:t>supraclavicular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fossa</a:t>
            </a:r>
            <a:r>
              <a:rPr lang="en-US" altLang="ko-KR" dirty="0" smtClean="0"/>
              <a:t>. 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IMP) R/O </a:t>
            </a:r>
            <a:r>
              <a:rPr lang="en-US" altLang="ko-KR" dirty="0" err="1" smtClean="0"/>
              <a:t>miliary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TBc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36979-B6CA-4940-BA97-3F9512696A15}" type="slidenum">
              <a:rPr lang="ko-KR" altLang="en-US" smtClean="0"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7E2AD-A527-45C0-8113-51E0E0FC3BBD}" type="datetimeFigureOut">
              <a:rPr lang="ko-KR" altLang="en-US" smtClean="0"/>
              <a:t>2012-07-25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DA0BB-71FD-44F4-974F-D2A670A803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5400" dirty="0" smtClean="0"/>
              <a:t>Case discussion</a:t>
            </a:r>
            <a:endParaRPr lang="ko-KR" altLang="en-US" sz="5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7515324  </a:t>
            </a:r>
            <a:r>
              <a:rPr lang="ko-KR" altLang="en-US" dirty="0" smtClean="0"/>
              <a:t>길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 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diagnosis access</a:t>
            </a:r>
          </a:p>
          <a:p>
            <a:pPr>
              <a:buNone/>
            </a:pPr>
            <a:r>
              <a:rPr lang="en-US" altLang="ko-KR" dirty="0"/>
              <a:t> </a:t>
            </a:r>
            <a:r>
              <a:rPr lang="en-US" altLang="ko-KR" sz="2400" dirty="0" smtClean="0"/>
              <a:t>: 2012.7.26 biopsy with VATS </a:t>
            </a:r>
            <a:r>
              <a:rPr lang="ko-KR" altLang="en-US" sz="2400" dirty="0" smtClean="0"/>
              <a:t>예정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7515324  </a:t>
            </a:r>
            <a:r>
              <a:rPr lang="ko-KR" altLang="en-US" dirty="0" smtClean="0"/>
              <a:t>길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 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final diagnosis</a:t>
            </a:r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7515324  </a:t>
            </a:r>
            <a:r>
              <a:rPr lang="ko-KR" altLang="en-US" dirty="0" smtClean="0"/>
              <a:t>길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 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2676209  </a:t>
            </a:r>
            <a:r>
              <a:rPr lang="ko-KR" altLang="en-US" dirty="0" smtClean="0"/>
              <a:t>홍</a:t>
            </a:r>
            <a:r>
              <a:rPr lang="en-US" altLang="ko-KR" dirty="0" smtClean="0"/>
              <a:t>O</a:t>
            </a:r>
            <a:r>
              <a:rPr lang="ko-KR" altLang="en-US" dirty="0" smtClean="0"/>
              <a:t>영 </a:t>
            </a:r>
            <a:r>
              <a:rPr lang="en-US" altLang="ko-KR" dirty="0" smtClean="0"/>
              <a:t>F/34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cheif</a:t>
            </a:r>
            <a:r>
              <a:rPr lang="en-US" altLang="ko-KR" dirty="0" smtClean="0"/>
              <a:t> complain </a:t>
            </a:r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en-US" altLang="ko-KR" sz="2400" dirty="0" smtClean="0"/>
              <a:t>: </a:t>
            </a:r>
            <a:r>
              <a:rPr lang="en-US" altLang="ko-KR" sz="2400" dirty="0" err="1" smtClean="0"/>
              <a:t>miliary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TBc</a:t>
            </a:r>
            <a:r>
              <a:rPr lang="en-US" altLang="ko-KR" sz="2400" dirty="0" smtClean="0"/>
              <a:t> </a:t>
            </a:r>
            <a:r>
              <a:rPr lang="ko-KR" altLang="en-US" sz="2400" dirty="0" err="1" smtClean="0"/>
              <a:t>의심하에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HERZ (12.5.16~) </a:t>
            </a:r>
            <a:r>
              <a:rPr lang="ko-KR" altLang="en-US" sz="2400" dirty="0" smtClean="0"/>
              <a:t>하였으나 </a:t>
            </a:r>
            <a:r>
              <a:rPr lang="en-US" altLang="ko-KR" sz="2400" dirty="0" smtClean="0"/>
              <a:t>CXR</a:t>
            </a:r>
            <a:r>
              <a:rPr lang="ko-KR" altLang="en-US" sz="2400" dirty="0" smtClean="0"/>
              <a:t>상 변화</a:t>
            </a:r>
            <a:r>
              <a:rPr lang="en-US" altLang="ko-KR" sz="2400" dirty="0"/>
              <a:t> </a:t>
            </a:r>
            <a:r>
              <a:rPr lang="ko-KR" altLang="en-US" sz="2400" dirty="0" smtClean="0"/>
              <a:t>없음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endParaRPr lang="en-US" altLang="ko-KR" sz="2400" dirty="0"/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자녀가 </a:t>
            </a:r>
            <a:r>
              <a:rPr lang="en-US" altLang="ko-KR" sz="2400" dirty="0" smtClean="0"/>
              <a:t>tuberous sclerosis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2676209  </a:t>
            </a:r>
            <a:r>
              <a:rPr lang="ko-KR" altLang="en-US" dirty="0" smtClean="0"/>
              <a:t>홍</a:t>
            </a:r>
            <a:r>
              <a:rPr lang="en-US" altLang="ko-KR" dirty="0" smtClean="0"/>
              <a:t>O</a:t>
            </a:r>
            <a:r>
              <a:rPr lang="ko-KR" altLang="en-US" dirty="0" smtClean="0"/>
              <a:t>영 </a:t>
            </a:r>
            <a:r>
              <a:rPr lang="en-US" altLang="ko-KR" dirty="0" smtClean="0"/>
              <a:t>F/34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Image</a:t>
            </a:r>
          </a:p>
          <a:p>
            <a:endParaRPr lang="ko-KR" alt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143117"/>
            <a:ext cx="5214974" cy="380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3571868" y="6143644"/>
            <a:ext cx="207170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2012.5.11</a:t>
            </a:r>
            <a:endParaRPr lang="ko-KR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2676209  </a:t>
            </a:r>
            <a:r>
              <a:rPr lang="ko-KR" altLang="en-US" dirty="0" smtClean="0"/>
              <a:t>홍</a:t>
            </a:r>
            <a:r>
              <a:rPr lang="en-US" altLang="ko-KR" dirty="0" smtClean="0"/>
              <a:t>O</a:t>
            </a:r>
            <a:r>
              <a:rPr lang="ko-KR" altLang="en-US" dirty="0" smtClean="0"/>
              <a:t>영 </a:t>
            </a:r>
            <a:r>
              <a:rPr lang="en-US" altLang="ko-KR" dirty="0" smtClean="0"/>
              <a:t>F/34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Lab</a:t>
            </a:r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: Mycobacterium culture(</a:t>
            </a:r>
            <a:r>
              <a:rPr lang="ko-KR" altLang="en-US" sz="2400" dirty="0" err="1" smtClean="0"/>
              <a:t>액체배지법</a:t>
            </a:r>
            <a:r>
              <a:rPr lang="en-US" altLang="ko-KR" sz="2400" dirty="0" smtClean="0"/>
              <a:t>)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No growth for 6 weeks</a:t>
            </a:r>
          </a:p>
          <a:p>
            <a:pPr>
              <a:buNone/>
            </a:pPr>
            <a:r>
              <a:rPr lang="en-US" altLang="ko-KR" sz="2400" dirty="0" smtClean="0"/>
              <a:t> : Mycobacterium culture(</a:t>
            </a:r>
            <a:r>
              <a:rPr lang="ko-KR" altLang="en-US" sz="2400" dirty="0" err="1" smtClean="0"/>
              <a:t>고체배지법</a:t>
            </a:r>
            <a:r>
              <a:rPr lang="en-US" altLang="ko-KR" sz="2400" dirty="0" smtClean="0"/>
              <a:t>) No growth for 8 weeks</a:t>
            </a:r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: AFB fluorescent smear Negative</a:t>
            </a:r>
          </a:p>
          <a:p>
            <a:pPr>
              <a:buNone/>
            </a:pPr>
            <a:r>
              <a:rPr lang="en-US" altLang="ko-KR" sz="2400" dirty="0" smtClean="0"/>
              <a:t> </a:t>
            </a:r>
          </a:p>
          <a:p>
            <a:pPr>
              <a:buNone/>
            </a:pPr>
            <a:r>
              <a:rPr lang="en-US" altLang="ko-KR" sz="2400" dirty="0" err="1" smtClean="0"/>
              <a:t>Duchenne's</a:t>
            </a:r>
            <a:r>
              <a:rPr lang="en-US" altLang="ko-KR" sz="2400" dirty="0" smtClean="0"/>
              <a:t> Muscular Dystrophy (DMD) : pending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2676209  </a:t>
            </a:r>
            <a:r>
              <a:rPr lang="ko-KR" altLang="en-US" dirty="0" smtClean="0"/>
              <a:t>홍</a:t>
            </a:r>
            <a:r>
              <a:rPr lang="en-US" altLang="ko-KR" dirty="0" smtClean="0"/>
              <a:t>O</a:t>
            </a:r>
            <a:r>
              <a:rPr lang="ko-KR" altLang="en-US" dirty="0" smtClean="0"/>
              <a:t>영 </a:t>
            </a:r>
            <a:r>
              <a:rPr lang="en-US" altLang="ko-KR" dirty="0" smtClean="0"/>
              <a:t>F/34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Impression</a:t>
            </a:r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en-US" altLang="ko-KR" sz="2400" dirty="0" smtClean="0"/>
              <a:t>: R/O </a:t>
            </a:r>
            <a:r>
              <a:rPr lang="en-US" altLang="ko-KR" sz="2400" dirty="0" err="1" smtClean="0"/>
              <a:t>Miliary</a:t>
            </a:r>
            <a:r>
              <a:rPr lang="en-US" altLang="ko-KR" sz="2400" dirty="0" smtClean="0"/>
              <a:t> tuberculosis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2676209  </a:t>
            </a:r>
            <a:r>
              <a:rPr lang="ko-KR" altLang="en-US" dirty="0" smtClean="0"/>
              <a:t>홍</a:t>
            </a:r>
            <a:r>
              <a:rPr lang="en-US" altLang="ko-KR" dirty="0" smtClean="0"/>
              <a:t>O</a:t>
            </a:r>
            <a:r>
              <a:rPr lang="ko-KR" altLang="en-US" dirty="0" smtClean="0"/>
              <a:t>영 </a:t>
            </a:r>
            <a:r>
              <a:rPr lang="en-US" altLang="ko-KR" dirty="0" smtClean="0"/>
              <a:t>F/34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diagnosis access</a:t>
            </a:r>
          </a:p>
          <a:p>
            <a:pPr>
              <a:buNone/>
            </a:pPr>
            <a:r>
              <a:rPr lang="en-US" altLang="ko-KR" sz="2400" dirty="0" smtClean="0"/>
              <a:t> : Lung, right upper lobe, </a:t>
            </a:r>
            <a:r>
              <a:rPr lang="en-US" altLang="ko-KR" sz="2400" dirty="0" err="1" smtClean="0"/>
              <a:t>transbronchial</a:t>
            </a:r>
            <a:r>
              <a:rPr lang="en-US" altLang="ko-KR" sz="2400" dirty="0" smtClean="0"/>
              <a:t> lung biopsy : Chronic nonspecific inflammation</a:t>
            </a:r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: Lung biopsy under VATS, RLL and RML : </a:t>
            </a:r>
            <a:r>
              <a:rPr lang="en-US" altLang="ko-KR" sz="2400" dirty="0" smtClean="0"/>
              <a:t>: Multifocal </a:t>
            </a:r>
            <a:r>
              <a:rPr lang="en-US" altLang="ko-KR" sz="2400" dirty="0" err="1" smtClean="0"/>
              <a:t>micronodular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pneumocyte</a:t>
            </a:r>
            <a:r>
              <a:rPr lang="en-US" altLang="ko-KR" sz="2400" dirty="0" smtClean="0"/>
              <a:t> hyperplasia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2676209  </a:t>
            </a:r>
            <a:r>
              <a:rPr lang="ko-KR" altLang="en-US" dirty="0" smtClean="0"/>
              <a:t>홍</a:t>
            </a:r>
            <a:r>
              <a:rPr lang="en-US" altLang="ko-KR" dirty="0" smtClean="0"/>
              <a:t>O</a:t>
            </a:r>
            <a:r>
              <a:rPr lang="ko-KR" altLang="en-US" dirty="0" smtClean="0"/>
              <a:t>영 </a:t>
            </a:r>
            <a:r>
              <a:rPr lang="en-US" altLang="ko-KR" dirty="0" smtClean="0"/>
              <a:t>F/34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final diagnosis</a:t>
            </a:r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: Multifocal </a:t>
            </a:r>
            <a:r>
              <a:rPr lang="en-US" altLang="ko-KR" sz="2400" dirty="0" err="1" smtClean="0"/>
              <a:t>micronodular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pneumocyte</a:t>
            </a:r>
            <a:r>
              <a:rPr lang="en-US" altLang="ko-KR" sz="2400" dirty="0" smtClean="0"/>
              <a:t> hyperplasia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2676209  </a:t>
            </a:r>
            <a:r>
              <a:rPr lang="ko-KR" altLang="en-US" dirty="0" smtClean="0"/>
              <a:t>홍</a:t>
            </a:r>
            <a:r>
              <a:rPr lang="en-US" altLang="ko-KR" dirty="0" smtClean="0"/>
              <a:t>O</a:t>
            </a:r>
            <a:r>
              <a:rPr lang="ko-KR" altLang="en-US" dirty="0" smtClean="0"/>
              <a:t>영 </a:t>
            </a:r>
            <a:r>
              <a:rPr lang="en-US" altLang="ko-KR" dirty="0" smtClean="0"/>
              <a:t>F/34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7515324  </a:t>
            </a:r>
            <a:r>
              <a:rPr lang="ko-KR" altLang="en-US" dirty="0" smtClean="0"/>
              <a:t>길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 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cheif</a:t>
            </a:r>
            <a:r>
              <a:rPr lang="en-US" altLang="ko-KR" dirty="0" smtClean="0"/>
              <a:t> complain</a:t>
            </a:r>
          </a:p>
          <a:p>
            <a:pPr>
              <a:buNone/>
            </a:pPr>
            <a:r>
              <a:rPr lang="en-US" altLang="ko-KR" sz="2800" dirty="0"/>
              <a:t> </a:t>
            </a:r>
            <a:r>
              <a:rPr lang="en-US" altLang="ko-KR" sz="2400" dirty="0" smtClean="0"/>
              <a:t>: Fever, increased size of mass lesion in lung</a:t>
            </a:r>
          </a:p>
          <a:p>
            <a:pPr>
              <a:buNone/>
            </a:pPr>
            <a:endParaRPr lang="en-US" altLang="ko-KR" sz="2800" dirty="0"/>
          </a:p>
          <a:p>
            <a:pPr>
              <a:buNone/>
            </a:pPr>
            <a:r>
              <a:rPr lang="en-US" altLang="ko-KR" sz="2400" dirty="0" smtClean="0"/>
              <a:t>MR, s/p MVR (2009)</a:t>
            </a:r>
          </a:p>
          <a:p>
            <a:pPr>
              <a:buNone/>
            </a:pPr>
            <a:r>
              <a:rPr lang="en-US" altLang="ko-KR" sz="2400" dirty="0" err="1" smtClean="0"/>
              <a:t>Cerebellar</a:t>
            </a:r>
            <a:r>
              <a:rPr lang="en-US" altLang="ko-KR" sz="2400" dirty="0" smtClean="0"/>
              <a:t> infarction (2011.7)</a:t>
            </a:r>
          </a:p>
          <a:p>
            <a:pPr>
              <a:buNone/>
            </a:pPr>
            <a:r>
              <a:rPr lang="en-US" altLang="ko-KR" sz="2400" dirty="0" smtClean="0"/>
              <a:t>ICH (2011.7)</a:t>
            </a:r>
          </a:p>
          <a:p>
            <a:pPr>
              <a:buNone/>
            </a:pPr>
            <a:r>
              <a:rPr lang="en-US" altLang="ko-KR" sz="2400" dirty="0" smtClean="0"/>
              <a:t>Infective </a:t>
            </a:r>
            <a:r>
              <a:rPr lang="en-US" altLang="ko-KR" sz="2400" dirty="0" err="1" smtClean="0"/>
              <a:t>endocarditis</a:t>
            </a:r>
            <a:r>
              <a:rPr lang="en-US" altLang="ko-KR" sz="2400" dirty="0" smtClean="0"/>
              <a:t> (2011.12)</a:t>
            </a:r>
          </a:p>
          <a:p>
            <a:pPr>
              <a:buNone/>
            </a:pPr>
            <a:r>
              <a:rPr lang="en-US" altLang="ko-KR" sz="2400" dirty="0" smtClean="0"/>
              <a:t>SICMP (2012.6) </a:t>
            </a:r>
          </a:p>
          <a:p>
            <a:endParaRPr lang="ko-KR" alt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7515324  </a:t>
            </a:r>
            <a:r>
              <a:rPr lang="ko-KR" altLang="en-US" dirty="0" smtClean="0"/>
              <a:t>길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 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image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571744"/>
            <a:ext cx="3183022" cy="301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571744"/>
            <a:ext cx="380433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직사각형 7"/>
          <p:cNvSpPr/>
          <p:nvPr/>
        </p:nvSpPr>
        <p:spPr>
          <a:xfrm>
            <a:off x="1571604" y="5857892"/>
            <a:ext cx="207170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2012.6.21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5643570" y="5857892"/>
            <a:ext cx="207170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2012.7.23</a:t>
            </a:r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7515324  </a:t>
            </a:r>
            <a:r>
              <a:rPr lang="ko-KR" altLang="en-US" dirty="0" smtClean="0"/>
              <a:t>길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 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image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500306"/>
            <a:ext cx="506044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3571868" y="5857892"/>
            <a:ext cx="207170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2012.4.23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7515324  </a:t>
            </a:r>
            <a:r>
              <a:rPr lang="ko-KR" altLang="en-US" dirty="0" smtClean="0"/>
              <a:t>길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 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image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428868"/>
            <a:ext cx="4844887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3571868" y="5857892"/>
            <a:ext cx="207170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2012.5.9</a:t>
            </a:r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7515324  </a:t>
            </a:r>
            <a:r>
              <a:rPr lang="ko-KR" altLang="en-US" dirty="0" smtClean="0"/>
              <a:t>길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 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image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428868"/>
            <a:ext cx="4643470" cy="326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3571868" y="5857892"/>
            <a:ext cx="207170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2012.6.21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7515324  </a:t>
            </a:r>
            <a:r>
              <a:rPr lang="ko-KR" altLang="en-US" dirty="0" smtClean="0"/>
              <a:t>길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 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image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2500306"/>
            <a:ext cx="5398777" cy="309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3571868" y="5857892"/>
            <a:ext cx="207170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2012.7.9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7515324  </a:t>
            </a:r>
            <a:r>
              <a:rPr lang="ko-KR" altLang="en-US" dirty="0" smtClean="0"/>
              <a:t>길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 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sz="3800" dirty="0" smtClean="0"/>
              <a:t>Lab</a:t>
            </a:r>
          </a:p>
          <a:p>
            <a:pPr>
              <a:buNone/>
            </a:pPr>
            <a:r>
              <a:rPr lang="en-US" altLang="ko-KR" sz="3100" dirty="0" smtClean="0"/>
              <a:t> : CEA 3.23 (0.0~5.0ng/</a:t>
            </a:r>
            <a:r>
              <a:rPr lang="en-US" altLang="ko-KR" sz="3100" dirty="0" err="1" smtClean="0"/>
              <a:t>mL</a:t>
            </a:r>
            <a:r>
              <a:rPr lang="en-US" altLang="ko-KR" sz="3100" dirty="0" smtClean="0"/>
              <a:t>)</a:t>
            </a:r>
          </a:p>
          <a:p>
            <a:pPr>
              <a:buNone/>
            </a:pPr>
            <a:r>
              <a:rPr lang="en-US" altLang="ko-KR" sz="3100" dirty="0"/>
              <a:t> </a:t>
            </a:r>
            <a:r>
              <a:rPr lang="en-US" altLang="ko-KR" sz="3100" dirty="0" smtClean="0"/>
              <a:t>: CYFRA 21-1 1.82 (0~3.3ng.mL)</a:t>
            </a:r>
          </a:p>
          <a:p>
            <a:pPr>
              <a:buNone/>
            </a:pPr>
            <a:endParaRPr lang="en-US" altLang="ko-KR" dirty="0"/>
          </a:p>
          <a:p>
            <a:pPr>
              <a:buFont typeface="Arial" charset="0"/>
              <a:buChar char="•"/>
            </a:pPr>
            <a:r>
              <a:rPr lang="en-US" altLang="ko-KR" sz="3800" dirty="0" err="1" smtClean="0"/>
              <a:t>Lung,right</a:t>
            </a:r>
            <a:r>
              <a:rPr lang="en-US" altLang="ko-KR" sz="3800" dirty="0" smtClean="0"/>
              <a:t>, gun biopsy (2012.7.13)</a:t>
            </a:r>
          </a:p>
          <a:p>
            <a:pPr>
              <a:buNone/>
            </a:pPr>
            <a:r>
              <a:rPr lang="en-US" altLang="ko-KR" sz="3100" dirty="0"/>
              <a:t> </a:t>
            </a:r>
            <a:r>
              <a:rPr lang="en-US" altLang="ko-KR" sz="3100" dirty="0" smtClean="0"/>
              <a:t>: Dense </a:t>
            </a:r>
            <a:r>
              <a:rPr lang="en-US" altLang="ko-KR" sz="3100" dirty="0" err="1" smtClean="0"/>
              <a:t>lymphoplasmacytic</a:t>
            </a:r>
            <a:r>
              <a:rPr lang="en-US" altLang="ko-KR" sz="3100" dirty="0" smtClean="0"/>
              <a:t> infiltration</a:t>
            </a:r>
          </a:p>
          <a:p>
            <a:pPr>
              <a:buNone/>
            </a:pPr>
            <a:r>
              <a:rPr lang="en-US" altLang="ko-KR" sz="3100" dirty="0" smtClean="0"/>
              <a:t>Special and </a:t>
            </a:r>
            <a:r>
              <a:rPr lang="en-US" altLang="ko-KR" sz="3100" dirty="0" err="1" smtClean="0"/>
              <a:t>immunohistochemical</a:t>
            </a:r>
            <a:r>
              <a:rPr lang="en-US" altLang="ko-KR" sz="3100" dirty="0" smtClean="0"/>
              <a:t> staining result</a:t>
            </a:r>
          </a:p>
          <a:p>
            <a:pPr>
              <a:buNone/>
            </a:pPr>
            <a:r>
              <a:rPr lang="en-US" altLang="ko-KR" sz="3100" dirty="0" smtClean="0"/>
              <a:t>-DPAS: no identifiable fungal organism</a:t>
            </a:r>
          </a:p>
          <a:p>
            <a:pPr>
              <a:buNone/>
            </a:pPr>
            <a:r>
              <a:rPr lang="en-US" altLang="ko-KR" sz="3100" dirty="0" smtClean="0"/>
              <a:t>-</a:t>
            </a:r>
            <a:r>
              <a:rPr lang="en-US" altLang="ko-KR" sz="3100" dirty="0" err="1" smtClean="0"/>
              <a:t>IgG</a:t>
            </a:r>
            <a:r>
              <a:rPr lang="en-US" altLang="ko-KR" sz="3100" dirty="0" smtClean="0"/>
              <a:t>: diffuse positive</a:t>
            </a:r>
          </a:p>
          <a:p>
            <a:pPr>
              <a:buNone/>
            </a:pPr>
            <a:r>
              <a:rPr lang="en-US" altLang="ko-KR" sz="3100" dirty="0" smtClean="0"/>
              <a:t>-IgG4: negative (no evidence of IgG4-related disease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7515324  </a:t>
            </a:r>
            <a:r>
              <a:rPr lang="ko-KR" altLang="en-US" dirty="0" smtClean="0"/>
              <a:t>길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 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impression</a:t>
            </a:r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en-US" altLang="ko-KR" sz="2400" dirty="0" smtClean="0"/>
              <a:t>: RLL consolidation </a:t>
            </a:r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r/o pneumonia</a:t>
            </a:r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r/o lung cancer</a:t>
            </a:r>
          </a:p>
          <a:p>
            <a:pPr>
              <a:buNone/>
            </a:pPr>
            <a:r>
              <a:rPr lang="en-US" altLang="ko-KR" sz="2400" dirty="0"/>
              <a:t>  </a:t>
            </a:r>
            <a:r>
              <a:rPr lang="en-US" altLang="ko-KR" sz="2400" dirty="0" smtClean="0"/>
              <a:t>r/o </a:t>
            </a:r>
            <a:r>
              <a:rPr lang="en-US" altLang="ko-KR" sz="2400" dirty="0" err="1" smtClean="0"/>
              <a:t>actinomycosis</a:t>
            </a:r>
            <a:endParaRPr lang="ko-KR" alt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651</Words>
  <Application>Microsoft Office PowerPoint</Application>
  <PresentationFormat>화면 슬라이드 쇼(4:3)</PresentationFormat>
  <Paragraphs>136</Paragraphs>
  <Slides>19</Slides>
  <Notes>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Office 테마</vt:lpstr>
      <vt:lpstr>Case discussion</vt:lpstr>
      <vt:lpstr>7515324  길O숙  F/56</vt:lpstr>
      <vt:lpstr>7515324  길O숙  F/56</vt:lpstr>
      <vt:lpstr>7515324  길O숙  F/56</vt:lpstr>
      <vt:lpstr>7515324  길O숙  F/56</vt:lpstr>
      <vt:lpstr>7515324  길O숙  F/56</vt:lpstr>
      <vt:lpstr>7515324  길O숙  F/56</vt:lpstr>
      <vt:lpstr>7515324  길O숙  F/56</vt:lpstr>
      <vt:lpstr>7515324  길O숙  F/56</vt:lpstr>
      <vt:lpstr>7515324  길O숙  F/56</vt:lpstr>
      <vt:lpstr>7515324  길O숙  F/56</vt:lpstr>
      <vt:lpstr>7515324  길O숙  F/56</vt:lpstr>
      <vt:lpstr>2676209  홍O영 F/34</vt:lpstr>
      <vt:lpstr>2676209  홍O영 F/34</vt:lpstr>
      <vt:lpstr>2676209  홍O영 F/34</vt:lpstr>
      <vt:lpstr>2676209  홍O영 F/34</vt:lpstr>
      <vt:lpstr>2676209  홍O영 F/34</vt:lpstr>
      <vt:lpstr>2676209  홍O영 F/34</vt:lpstr>
      <vt:lpstr>2676209  홍O영 F/34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discussion</dc:title>
  <dc:creator>sv34b001</dc:creator>
  <cp:lastModifiedBy>sv34b001</cp:lastModifiedBy>
  <cp:revision>11</cp:revision>
  <dcterms:created xsi:type="dcterms:W3CDTF">2012-07-25T02:31:28Z</dcterms:created>
  <dcterms:modified xsi:type="dcterms:W3CDTF">2012-07-25T04:05:17Z</dcterms:modified>
</cp:coreProperties>
</file>