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8"/>
  </p:notesMasterIdLst>
  <p:sldIdLst>
    <p:sldId id="256" r:id="rId2"/>
    <p:sldId id="257" r:id="rId3"/>
    <p:sldId id="262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132" autoAdjust="0"/>
  </p:normalViewPr>
  <p:slideViewPr>
    <p:cSldViewPr>
      <p:cViewPr varScale="1">
        <p:scale>
          <a:sx n="82" d="100"/>
          <a:sy n="82" d="100"/>
        </p:scale>
        <p:origin x="-7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A1394-4823-4C62-961A-6F7B120093C4}" type="datetimeFigureOut">
              <a:rPr lang="ko-KR" altLang="en-US" smtClean="0"/>
              <a:t>2012-09-20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44F7C-92D6-47DD-9502-0B622D1B653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CC: </a:t>
            </a:r>
            <a:r>
              <a:rPr lang="en-US" altLang="ko-KR" dirty="0" err="1" smtClean="0"/>
              <a:t>Hemoptysis</a:t>
            </a:r>
            <a:r>
              <a:rPr lang="en-US" altLang="ko-KR" dirty="0" smtClean="0"/>
              <a:t>. 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Out-side CT taken on 2012.07.23</a:t>
            </a:r>
          </a:p>
          <a:p>
            <a:r>
              <a:rPr lang="en-US" altLang="ko-KR" dirty="0" smtClean="0"/>
              <a:t>   </a:t>
            </a:r>
          </a:p>
          <a:p>
            <a:r>
              <a:rPr lang="en-US" altLang="ko-KR" dirty="0" smtClean="0"/>
              <a:t>Filling defect in the right main pulmonary artery and secondary branches. </a:t>
            </a:r>
          </a:p>
          <a:p>
            <a:r>
              <a:rPr lang="en-US" altLang="ko-KR" dirty="0" smtClean="0"/>
              <a:t>Tubular </a:t>
            </a:r>
            <a:r>
              <a:rPr lang="en-US" altLang="ko-KR" dirty="0" err="1" smtClean="0"/>
              <a:t>bronchiectasis</a:t>
            </a:r>
            <a:r>
              <a:rPr lang="en-US" altLang="ko-KR" dirty="0" smtClean="0"/>
              <a:t> and pleural thickening in the right upper lobe with combined GGO and consolidation. </a:t>
            </a:r>
          </a:p>
          <a:p>
            <a:r>
              <a:rPr lang="en-US" altLang="ko-KR" dirty="0" smtClean="0"/>
              <a:t>2.6 cm consolidation/nodule in the right lower posterior </a:t>
            </a:r>
            <a:r>
              <a:rPr lang="en-US" altLang="ko-KR" dirty="0" err="1" smtClean="0"/>
              <a:t>subplueral</a:t>
            </a:r>
            <a:r>
              <a:rPr lang="en-US" altLang="ko-KR" dirty="0" smtClean="0"/>
              <a:t> area. </a:t>
            </a:r>
          </a:p>
          <a:p>
            <a:r>
              <a:rPr lang="en-US" altLang="ko-KR" dirty="0" smtClean="0"/>
              <a:t>Several small LNs in </a:t>
            </a:r>
            <a:r>
              <a:rPr lang="en-US" altLang="ko-KR" dirty="0" err="1" smtClean="0"/>
              <a:t>mediastinum</a:t>
            </a:r>
            <a:r>
              <a:rPr lang="en-US" altLang="ko-KR" dirty="0" smtClean="0"/>
              <a:t>.   </a:t>
            </a:r>
          </a:p>
          <a:p>
            <a:r>
              <a:rPr lang="en-US" altLang="ko-KR" dirty="0" smtClean="0"/>
              <a:t>No evidence of pleural effusion.   </a:t>
            </a:r>
          </a:p>
          <a:p>
            <a:r>
              <a:rPr lang="en-US" altLang="ko-KR" dirty="0" smtClean="0"/>
              <a:t>Included upper abdomen is not remarkable.   </a:t>
            </a:r>
          </a:p>
          <a:p>
            <a:r>
              <a:rPr lang="en-US" altLang="ko-KR" dirty="0" smtClean="0"/>
              <a:t>   </a:t>
            </a:r>
          </a:p>
          <a:p>
            <a:r>
              <a:rPr lang="en-US" altLang="ko-KR" dirty="0" smtClean="0"/>
              <a:t>IMP) 1. Pulmonary </a:t>
            </a:r>
            <a:r>
              <a:rPr lang="en-US" altLang="ko-KR" dirty="0" err="1" smtClean="0"/>
              <a:t>thromboembolism</a:t>
            </a:r>
            <a:r>
              <a:rPr lang="en-US" altLang="ko-KR" dirty="0" smtClean="0"/>
              <a:t>, right main and secondary pulmonary artery. </a:t>
            </a:r>
          </a:p>
          <a:p>
            <a:r>
              <a:rPr lang="en-US" altLang="ko-KR" dirty="0" smtClean="0"/>
              <a:t>      2. Underlying tubular </a:t>
            </a:r>
            <a:r>
              <a:rPr lang="en-US" altLang="ko-KR" dirty="0" err="1" smtClean="0"/>
              <a:t>bronchiectasis</a:t>
            </a:r>
            <a:r>
              <a:rPr lang="en-US" altLang="ko-KR" dirty="0" smtClean="0"/>
              <a:t> combined with bronchopneumonia/bronchitis in right upper lobe. </a:t>
            </a:r>
          </a:p>
          <a:p>
            <a:r>
              <a:rPr lang="en-US" altLang="ko-KR" dirty="0" smtClean="0"/>
              <a:t>      3. Nonspecific </a:t>
            </a:r>
            <a:r>
              <a:rPr lang="en-US" altLang="ko-KR" dirty="0" err="1" smtClean="0"/>
              <a:t>subpleural</a:t>
            </a:r>
            <a:r>
              <a:rPr lang="en-US" altLang="ko-KR" dirty="0" smtClean="0"/>
              <a:t> consolidation/nodule, r/o organizing pneumonia.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44F7C-92D6-47DD-9502-0B622D1B653F}" type="slidenum">
              <a:rPr lang="ko-KR" altLang="en-US" smtClean="0"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&lt;Bronchial artery </a:t>
            </a:r>
            <a:r>
              <a:rPr lang="en-US" altLang="ko-KR" dirty="0" err="1" smtClean="0"/>
              <a:t>embolization</a:t>
            </a:r>
            <a:r>
              <a:rPr lang="en-US" altLang="ko-KR" dirty="0" smtClean="0"/>
              <a:t> note&gt;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Lt. CFA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5F sheath</a:t>
            </a:r>
            <a:r>
              <a:rPr lang="ko-KR" altLang="en-US" dirty="0" smtClean="0"/>
              <a:t>를 삽입 후 </a:t>
            </a:r>
            <a:r>
              <a:rPr lang="en-US" altLang="ko-KR" dirty="0" smtClean="0"/>
              <a:t>5F Shepherd hook catheter</a:t>
            </a:r>
            <a:r>
              <a:rPr lang="ko-KR" altLang="en-US" dirty="0" smtClean="0"/>
              <a:t>로 </a:t>
            </a:r>
            <a:r>
              <a:rPr lang="en-US" altLang="ko-KR" dirty="0" smtClean="0"/>
              <a:t>descending thoracic </a:t>
            </a:r>
            <a:r>
              <a:rPr lang="en-US" altLang="ko-KR" dirty="0" err="1" smtClean="0"/>
              <a:t>aortography</a:t>
            </a:r>
            <a:r>
              <a:rPr lang="en-US" altLang="ko-KR" dirty="0" smtClean="0"/>
              <a:t> and Rt. </a:t>
            </a:r>
            <a:r>
              <a:rPr lang="en-US" altLang="ko-KR" dirty="0" err="1" smtClean="0"/>
              <a:t>subclavian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arteriography</a:t>
            </a:r>
            <a:r>
              <a:rPr lang="ko-KR" altLang="en-US" dirty="0" smtClean="0"/>
              <a:t>를 시행함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Findings ;</a:t>
            </a:r>
          </a:p>
          <a:p>
            <a:r>
              <a:rPr lang="en-US" altLang="ko-KR" dirty="0" smtClean="0"/>
              <a:t>Rt. upper lobe</a:t>
            </a:r>
            <a:r>
              <a:rPr lang="ko-KR" altLang="en-US" dirty="0" smtClean="0"/>
              <a:t>을 </a:t>
            </a:r>
            <a:r>
              <a:rPr lang="en-US" altLang="ko-KR" dirty="0" smtClean="0"/>
              <a:t>supply</a:t>
            </a:r>
            <a:r>
              <a:rPr lang="ko-KR" altLang="en-US" dirty="0" smtClean="0"/>
              <a:t>하는 </a:t>
            </a:r>
            <a:r>
              <a:rPr lang="en-US" altLang="ko-KR" dirty="0" smtClean="0"/>
              <a:t>bronchial artery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hypertrophy</a:t>
            </a:r>
            <a:r>
              <a:rPr lang="ko-KR" altLang="en-US" dirty="0" smtClean="0"/>
              <a:t>가 관찰됨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Treatment ;</a:t>
            </a:r>
          </a:p>
          <a:p>
            <a:r>
              <a:rPr lang="en-US" altLang="ko-KR" dirty="0" err="1" smtClean="0"/>
              <a:t>Microcatheter</a:t>
            </a:r>
            <a:r>
              <a:rPr lang="ko-KR" altLang="en-US" dirty="0" smtClean="0"/>
              <a:t>로 </a:t>
            </a:r>
            <a:r>
              <a:rPr lang="en-US" altLang="ko-KR" dirty="0" smtClean="0"/>
              <a:t>Rt. upper lung</a:t>
            </a:r>
            <a:r>
              <a:rPr lang="ko-KR" altLang="en-US" dirty="0" smtClean="0"/>
              <a:t>을 </a:t>
            </a:r>
            <a:r>
              <a:rPr lang="en-US" altLang="ko-KR" dirty="0" smtClean="0"/>
              <a:t>supply</a:t>
            </a:r>
            <a:r>
              <a:rPr lang="ko-KR" altLang="en-US" dirty="0" smtClean="0"/>
              <a:t>하는 </a:t>
            </a:r>
            <a:r>
              <a:rPr lang="en-US" altLang="ko-KR" dirty="0" smtClean="0"/>
              <a:t>bronchial artery</a:t>
            </a:r>
            <a:r>
              <a:rPr lang="ko-KR" altLang="en-US" dirty="0" smtClean="0"/>
              <a:t>를 </a:t>
            </a:r>
            <a:r>
              <a:rPr lang="en-US" altLang="ko-KR" dirty="0" smtClean="0"/>
              <a:t>selection</a:t>
            </a:r>
            <a:r>
              <a:rPr lang="ko-KR" altLang="en-US" dirty="0" smtClean="0"/>
              <a:t>하여 </a:t>
            </a:r>
            <a:r>
              <a:rPr lang="en-US" altLang="ko-KR" dirty="0" smtClean="0"/>
              <a:t>PVA particle 355-500um</a:t>
            </a:r>
            <a:r>
              <a:rPr lang="ko-KR" altLang="en-US" dirty="0" smtClean="0"/>
              <a:t>로 </a:t>
            </a:r>
            <a:r>
              <a:rPr lang="en-US" altLang="ko-KR" dirty="0" err="1" smtClean="0"/>
              <a:t>embolization</a:t>
            </a:r>
            <a:r>
              <a:rPr lang="ko-KR" altLang="en-US" dirty="0" smtClean="0"/>
              <a:t>을 시행함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Lt. CFA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puncture site</a:t>
            </a:r>
            <a:r>
              <a:rPr lang="ko-KR" altLang="en-US" dirty="0" smtClean="0"/>
              <a:t>는 </a:t>
            </a:r>
            <a:r>
              <a:rPr lang="en-US" altLang="ko-KR" dirty="0" err="1" smtClean="0"/>
              <a:t>perclose</a:t>
            </a:r>
            <a:r>
              <a:rPr lang="ko-KR" altLang="en-US" dirty="0" smtClean="0"/>
              <a:t>로 </a:t>
            </a:r>
            <a:r>
              <a:rPr lang="en-US" altLang="ko-KR" dirty="0" smtClean="0"/>
              <a:t>closure</a:t>
            </a:r>
            <a:r>
              <a:rPr lang="ko-KR" altLang="en-US" dirty="0" smtClean="0"/>
              <a:t>를 시행함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44F7C-92D6-47DD-9502-0B622D1B653F}" type="slidenum">
              <a:rPr lang="ko-KR" altLang="en-US" smtClean="0"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/>
              <a:t>Hx</a:t>
            </a:r>
            <a:r>
              <a:rPr lang="en-US" altLang="ko-KR" dirty="0" smtClean="0"/>
              <a:t>. DVT, pulmonary </a:t>
            </a:r>
            <a:r>
              <a:rPr lang="en-US" altLang="ko-KR" dirty="0" err="1" smtClean="0"/>
              <a:t>thromboembolism</a:t>
            </a:r>
            <a:r>
              <a:rPr lang="en-US" altLang="ko-KR" dirty="0" smtClean="0"/>
              <a:t>, pneumonia </a:t>
            </a:r>
            <a:r>
              <a:rPr lang="ko-KR" altLang="en-US" dirty="0" smtClean="0"/>
              <a:t>로 </a:t>
            </a:r>
            <a:r>
              <a:rPr lang="ko-KR" altLang="en-US" dirty="0" err="1" smtClean="0"/>
              <a:t>입원치료중</a:t>
            </a:r>
            <a:r>
              <a:rPr lang="ko-KR" altLang="en-US" dirty="0" smtClean="0"/>
              <a:t>   </a:t>
            </a:r>
          </a:p>
          <a:p>
            <a:r>
              <a:rPr lang="ko-KR" altLang="en-US" dirty="0" smtClean="0"/>
              <a:t>   </a:t>
            </a:r>
          </a:p>
          <a:p>
            <a:r>
              <a:rPr lang="en-US" altLang="ko-KR" dirty="0" smtClean="0"/>
              <a:t>Compared with the previous outside CT scan dated on 2012-07-23,   </a:t>
            </a:r>
          </a:p>
          <a:p>
            <a:r>
              <a:rPr lang="en-US" altLang="ko-KR" dirty="0" smtClean="0"/>
              <a:t>   </a:t>
            </a:r>
          </a:p>
          <a:p>
            <a:r>
              <a:rPr lang="en-US" altLang="ko-KR" dirty="0" smtClean="0"/>
              <a:t>No significant interval change of </a:t>
            </a:r>
            <a:r>
              <a:rPr lang="en-US" altLang="ko-KR" dirty="0" err="1" smtClean="0"/>
              <a:t>thromboembolism</a:t>
            </a:r>
            <a:r>
              <a:rPr lang="en-US" altLang="ko-KR" dirty="0" smtClean="0"/>
              <a:t> in Rt. main, RLL and LLL lobar pulmonary arteries.   </a:t>
            </a:r>
          </a:p>
          <a:p>
            <a:r>
              <a:rPr lang="en-US" altLang="ko-KR" dirty="0" smtClean="0"/>
              <a:t>Newly appearing Rt. pleural effusion.   </a:t>
            </a:r>
          </a:p>
          <a:p>
            <a:r>
              <a:rPr lang="en-US" altLang="ko-KR" dirty="0" smtClean="0"/>
              <a:t>No change in the huge </a:t>
            </a:r>
            <a:r>
              <a:rPr lang="en-US" altLang="ko-KR" dirty="0" err="1" smtClean="0"/>
              <a:t>cavitary</a:t>
            </a:r>
            <a:r>
              <a:rPr lang="en-US" altLang="ko-KR" dirty="0" smtClean="0"/>
              <a:t> lesion with </a:t>
            </a:r>
            <a:r>
              <a:rPr lang="en-US" altLang="ko-KR" dirty="0" err="1" smtClean="0"/>
              <a:t>consoldiation</a:t>
            </a:r>
            <a:r>
              <a:rPr lang="en-US" altLang="ko-KR" dirty="0" smtClean="0"/>
              <a:t> in RUL</a:t>
            </a:r>
          </a:p>
          <a:p>
            <a:r>
              <a:rPr lang="en-US" altLang="ko-KR" dirty="0" smtClean="0"/>
              <a:t>Newly appeared multiple ill-defined </a:t>
            </a:r>
            <a:r>
              <a:rPr lang="en-US" altLang="ko-KR" dirty="0" err="1" smtClean="0"/>
              <a:t>centrilobular</a:t>
            </a:r>
            <a:r>
              <a:rPr lang="en-US" altLang="ko-KR" dirty="0" smtClean="0"/>
              <a:t> GGO and nodules in both lungs.   </a:t>
            </a:r>
          </a:p>
          <a:p>
            <a:r>
              <a:rPr lang="en-US" altLang="ko-KR" dirty="0" smtClean="0"/>
              <a:t>   </a:t>
            </a:r>
          </a:p>
          <a:p>
            <a:r>
              <a:rPr lang="en-US" altLang="ko-KR" dirty="0" smtClean="0"/>
              <a:t>IMP: 1. No significant interval change of </a:t>
            </a:r>
            <a:r>
              <a:rPr lang="en-US" altLang="ko-KR" dirty="0" err="1" smtClean="0"/>
              <a:t>thromboembolism</a:t>
            </a:r>
            <a:r>
              <a:rPr lang="en-US" altLang="ko-KR" dirty="0" smtClean="0"/>
              <a:t> in Rt. main, RLL and LLL lobar pulmonary arteries.   </a:t>
            </a:r>
          </a:p>
          <a:p>
            <a:r>
              <a:rPr lang="en-US" altLang="ko-KR" dirty="0" smtClean="0"/>
              <a:t>      2. Likely pulmonary infarction in the RUL, no significant interval change.</a:t>
            </a:r>
          </a:p>
          <a:p>
            <a:r>
              <a:rPr lang="en-US" altLang="ko-KR" dirty="0" smtClean="0"/>
              <a:t>      3. r/o combined </a:t>
            </a:r>
            <a:r>
              <a:rPr lang="en-US" altLang="ko-KR" dirty="0" err="1" smtClean="0"/>
              <a:t>bronchiolitis</a:t>
            </a:r>
            <a:r>
              <a:rPr lang="en-US" altLang="ko-KR" dirty="0" smtClean="0"/>
              <a:t> in both lungs.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44F7C-92D6-47DD-9502-0B622D1B653F}" type="slidenum">
              <a:rPr lang="ko-KR" altLang="en-US" smtClean="0"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/>
              <a:t>Hx</a:t>
            </a:r>
            <a:r>
              <a:rPr lang="en-US" altLang="ko-KR" dirty="0" smtClean="0"/>
              <a:t>. DVT, pulmonary </a:t>
            </a:r>
            <a:r>
              <a:rPr lang="en-US" altLang="ko-KR" dirty="0" err="1" smtClean="0"/>
              <a:t>thromboembolism</a:t>
            </a:r>
            <a:r>
              <a:rPr lang="en-US" altLang="ko-KR" dirty="0" smtClean="0"/>
              <a:t>, pneumonia </a:t>
            </a:r>
            <a:r>
              <a:rPr lang="ko-KR" altLang="en-US" dirty="0" smtClean="0"/>
              <a:t>로 </a:t>
            </a:r>
            <a:r>
              <a:rPr lang="ko-KR" altLang="en-US" dirty="0" err="1" smtClean="0"/>
              <a:t>입원치료중</a:t>
            </a:r>
            <a:r>
              <a:rPr lang="ko-KR" altLang="en-US" dirty="0" smtClean="0"/>
              <a:t>     </a:t>
            </a:r>
          </a:p>
          <a:p>
            <a:r>
              <a:rPr lang="en-US" altLang="ko-KR" dirty="0" smtClean="0"/>
              <a:t>C.C. Fever  </a:t>
            </a:r>
          </a:p>
          <a:p>
            <a:r>
              <a:rPr lang="en-US" altLang="ko-KR" dirty="0" smtClean="0"/>
              <a:t>     </a:t>
            </a:r>
          </a:p>
          <a:p>
            <a:r>
              <a:rPr lang="en-US" altLang="ko-KR" dirty="0" smtClean="0"/>
              <a:t>Compared with the previous CT scan dated on 2012-08-02,     </a:t>
            </a:r>
          </a:p>
          <a:p>
            <a:r>
              <a:rPr lang="en-US" altLang="ko-KR" dirty="0" smtClean="0"/>
              <a:t>     </a:t>
            </a:r>
          </a:p>
          <a:p>
            <a:r>
              <a:rPr lang="en-US" altLang="ko-KR" dirty="0" smtClean="0"/>
              <a:t>No significant interval change of </a:t>
            </a:r>
            <a:r>
              <a:rPr lang="en-US" altLang="ko-KR" dirty="0" err="1" smtClean="0"/>
              <a:t>thromboembolism</a:t>
            </a:r>
            <a:r>
              <a:rPr lang="en-US" altLang="ko-KR" dirty="0" smtClean="0"/>
              <a:t> in Rt. main, RLL lobar pulmonary arteries.        </a:t>
            </a:r>
          </a:p>
          <a:p>
            <a:r>
              <a:rPr lang="en-US" altLang="ko-KR" dirty="0" smtClean="0"/>
              <a:t>No significant interval change of the huge </a:t>
            </a:r>
            <a:r>
              <a:rPr lang="en-US" altLang="ko-KR" dirty="0" err="1" smtClean="0"/>
              <a:t>cavitary</a:t>
            </a:r>
            <a:r>
              <a:rPr lang="en-US" altLang="ko-KR" dirty="0" smtClean="0"/>
              <a:t> lesion combined with consolidation in RUL, but aggravation of multiple ill-defined </a:t>
            </a:r>
            <a:r>
              <a:rPr lang="en-US" altLang="ko-KR" dirty="0" err="1" smtClean="0"/>
              <a:t>centrilobular</a:t>
            </a:r>
            <a:r>
              <a:rPr lang="en-US" altLang="ko-KR" dirty="0" smtClean="0"/>
              <a:t> GGO and nodules in both lungs. </a:t>
            </a:r>
          </a:p>
          <a:p>
            <a:r>
              <a:rPr lang="en-US" altLang="ko-KR" dirty="0" smtClean="0"/>
              <a:t>No change in </a:t>
            </a:r>
            <a:r>
              <a:rPr lang="en-US" altLang="ko-KR" dirty="0" err="1" smtClean="0"/>
              <a:t>subpleural</a:t>
            </a:r>
            <a:r>
              <a:rPr lang="en-US" altLang="ko-KR" dirty="0" smtClean="0"/>
              <a:t> nodule or consolidation in RLL posterior basal segment.     </a:t>
            </a:r>
          </a:p>
          <a:p>
            <a:r>
              <a:rPr lang="en-US" altLang="ko-KR" dirty="0" smtClean="0"/>
              <a:t>Resolved Rt. pleural effusion.     </a:t>
            </a:r>
          </a:p>
          <a:p>
            <a:r>
              <a:rPr lang="en-US" altLang="ko-KR" dirty="0" smtClean="0"/>
              <a:t>  </a:t>
            </a:r>
          </a:p>
          <a:p>
            <a:r>
              <a:rPr lang="en-US" altLang="ko-KR" dirty="0" smtClean="0"/>
              <a:t>     </a:t>
            </a:r>
          </a:p>
          <a:p>
            <a:r>
              <a:rPr lang="en-US" altLang="ko-KR" dirty="0" smtClean="0"/>
              <a:t>IMP: 1. No significant interval change of </a:t>
            </a:r>
            <a:r>
              <a:rPr lang="en-US" altLang="ko-KR" dirty="0" err="1" smtClean="0"/>
              <a:t>thromboembolism</a:t>
            </a:r>
            <a:r>
              <a:rPr lang="en-US" altLang="ko-KR" dirty="0" smtClean="0"/>
              <a:t> in Rt. main, RLL lobar pulmonary arteries, probably combined with lung infarction with infection.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44F7C-92D6-47DD-9502-0B622D1B653F}" type="slidenum">
              <a:rPr lang="ko-KR" altLang="en-US" smtClean="0"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26-2ECA-4D47-A3B2-EF5870364158}" type="datetimeFigureOut">
              <a:rPr lang="ko-KR" altLang="en-US" smtClean="0"/>
              <a:pPr/>
              <a:t>2012-09-20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8D00-8BEA-4EC8-A484-6E417D6B003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26-2ECA-4D47-A3B2-EF5870364158}" type="datetimeFigureOut">
              <a:rPr lang="ko-KR" altLang="en-US" smtClean="0"/>
              <a:pPr/>
              <a:t>2012-09-20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8D00-8BEA-4EC8-A484-6E417D6B00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26-2ECA-4D47-A3B2-EF5870364158}" type="datetimeFigureOut">
              <a:rPr lang="ko-KR" altLang="en-US" smtClean="0"/>
              <a:pPr/>
              <a:t>2012-09-20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8D00-8BEA-4EC8-A484-6E417D6B00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26-2ECA-4D47-A3B2-EF5870364158}" type="datetimeFigureOut">
              <a:rPr lang="ko-KR" altLang="en-US" smtClean="0"/>
              <a:pPr/>
              <a:t>2012-09-20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8D00-8BEA-4EC8-A484-6E417D6B00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26-2ECA-4D47-A3B2-EF5870364158}" type="datetimeFigureOut">
              <a:rPr lang="ko-KR" altLang="en-US" smtClean="0"/>
              <a:pPr/>
              <a:t>2012-09-20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1728D00-8BEA-4EC8-A484-6E417D6B00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26-2ECA-4D47-A3B2-EF5870364158}" type="datetimeFigureOut">
              <a:rPr lang="ko-KR" altLang="en-US" smtClean="0"/>
              <a:pPr/>
              <a:t>2012-09-20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8D00-8BEA-4EC8-A484-6E417D6B00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26-2ECA-4D47-A3B2-EF5870364158}" type="datetimeFigureOut">
              <a:rPr lang="ko-KR" altLang="en-US" smtClean="0"/>
              <a:pPr/>
              <a:t>2012-09-20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8D00-8BEA-4EC8-A484-6E417D6B00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26-2ECA-4D47-A3B2-EF5870364158}" type="datetimeFigureOut">
              <a:rPr lang="ko-KR" altLang="en-US" smtClean="0"/>
              <a:pPr/>
              <a:t>2012-09-20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8D00-8BEA-4EC8-A484-6E417D6B00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26-2ECA-4D47-A3B2-EF5870364158}" type="datetimeFigureOut">
              <a:rPr lang="ko-KR" altLang="en-US" smtClean="0"/>
              <a:pPr/>
              <a:t>2012-09-20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8D00-8BEA-4EC8-A484-6E417D6B00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26-2ECA-4D47-A3B2-EF5870364158}" type="datetimeFigureOut">
              <a:rPr lang="ko-KR" altLang="en-US" smtClean="0"/>
              <a:pPr/>
              <a:t>2012-09-20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8D00-8BEA-4EC8-A484-6E417D6B00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ko-KR" alt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그림을 추가하려면 아이콘을 클릭하십시오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26-2ECA-4D47-A3B2-EF5870364158}" type="datetimeFigureOut">
              <a:rPr lang="ko-KR" altLang="en-US" smtClean="0"/>
              <a:pPr/>
              <a:t>2012-09-20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8D00-8BEA-4EC8-A484-6E417D6B00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1B78E26-2ECA-4D47-A3B2-EF5870364158}" type="datetimeFigureOut">
              <a:rPr lang="ko-KR" altLang="en-US" smtClean="0"/>
              <a:pPr/>
              <a:t>2012-09-20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1728D00-8BEA-4EC8-A484-6E417D6B00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1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1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1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1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1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1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1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1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1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1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7533829 </a:t>
            </a:r>
            <a:r>
              <a:rPr lang="en-US" altLang="ko-KR" dirty="0" err="1" smtClean="0"/>
              <a:t>ksy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altLang="ko-KR" dirty="0" smtClean="0"/>
              <a:t>Radiology</a:t>
            </a:r>
          </a:p>
          <a:p>
            <a:pPr algn="r"/>
            <a:r>
              <a:rPr lang="en-US" altLang="ko-KR" dirty="0" smtClean="0"/>
              <a:t>R4 YTJ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929058" cy="2429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3457690"/>
            <a:ext cx="4500594" cy="3400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357166"/>
            <a:ext cx="4447074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143116"/>
            <a:ext cx="4143372" cy="2509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6715140" y="0"/>
            <a:ext cx="2428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2012.07.23 outside CT</a:t>
            </a:r>
            <a:endParaRPr lang="ko-KR" alt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4466582"/>
            <a:ext cx="4143372" cy="2391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57298"/>
            <a:ext cx="4357686" cy="4108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643438" y="0"/>
            <a:ext cx="4500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2012.07.25 bronchial artery </a:t>
            </a:r>
            <a:r>
              <a:rPr lang="en-US" altLang="ko-KR" dirty="0" err="1" smtClean="0"/>
              <a:t>embolization</a:t>
            </a:r>
            <a:endParaRPr lang="ko-KR" alt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5087" y="1357298"/>
            <a:ext cx="4718913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00108"/>
            <a:ext cx="4643438" cy="26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964861"/>
            <a:ext cx="4500562" cy="272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53070" y="3857628"/>
            <a:ext cx="4590930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7286644" y="0"/>
            <a:ext cx="1857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2012.08.02  CT</a:t>
            </a:r>
            <a:endParaRPr lang="ko-KR" altLang="en-US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857629"/>
            <a:ext cx="4654482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908102"/>
            <a:ext cx="4500562" cy="289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9" y="3963344"/>
            <a:ext cx="4500562" cy="289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7286644" y="0"/>
            <a:ext cx="1857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2012.08.11  CT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928670"/>
            <a:ext cx="4786314" cy="2836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671137"/>
            <a:ext cx="4714876" cy="318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929058" cy="2429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28868"/>
            <a:ext cx="393580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4487169"/>
            <a:ext cx="4000497" cy="2370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89518" y="642918"/>
            <a:ext cx="4654482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4" y="3671137"/>
            <a:ext cx="4714876" cy="318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3143240" y="2428868"/>
            <a:ext cx="78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/>
              <a:t>08. 02</a:t>
            </a:r>
            <a:endParaRPr lang="ko-KR" altLang="en-US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8358214" y="642918"/>
            <a:ext cx="78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/>
              <a:t>08. 02</a:t>
            </a:r>
            <a:endParaRPr lang="ko-KR" altLang="en-US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8358214" y="3643314"/>
            <a:ext cx="78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/>
              <a:t>08. 11</a:t>
            </a:r>
            <a:endParaRPr lang="ko-KR" altLang="en-US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3214678" y="4500570"/>
            <a:ext cx="78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/>
              <a:t>08. 11</a:t>
            </a:r>
            <a:endParaRPr lang="ko-KR" altLang="en-US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3143240" y="0"/>
            <a:ext cx="78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/>
              <a:t>07. 23</a:t>
            </a:r>
            <a:endParaRPr lang="ko-KR" altLang="en-US" i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선">
  <a:themeElements>
    <a:clrScheme name="가을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광선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광선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1220</TotalTime>
  <Words>465</Words>
  <Application>Microsoft Office PowerPoint</Application>
  <PresentationFormat>화면 슬라이드 쇼(4:3)</PresentationFormat>
  <Paragraphs>67</Paragraphs>
  <Slides>6</Slides>
  <Notes>4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광선</vt:lpstr>
      <vt:lpstr>7533829 ksy</vt:lpstr>
      <vt:lpstr>슬라이드 2</vt:lpstr>
      <vt:lpstr>슬라이드 3</vt:lpstr>
      <vt:lpstr>슬라이드 4</vt:lpstr>
      <vt:lpstr>슬라이드 5</vt:lpstr>
      <vt:lpstr>슬라이드 6</vt:lpstr>
    </vt:vector>
  </TitlesOfParts>
  <Company>severance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yurd4223</dc:creator>
  <cp:lastModifiedBy>yurd4223</cp:lastModifiedBy>
  <cp:revision>11</cp:revision>
  <dcterms:created xsi:type="dcterms:W3CDTF">2012-09-19T05:44:10Z</dcterms:created>
  <dcterms:modified xsi:type="dcterms:W3CDTF">2012-09-20T07:31:48Z</dcterms:modified>
</cp:coreProperties>
</file>